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19"/>
  </p:notesMasterIdLst>
  <p:sldIdLst>
    <p:sldId id="302" r:id="rId2"/>
    <p:sldId id="341" r:id="rId3"/>
    <p:sldId id="303" r:id="rId4"/>
    <p:sldId id="343" r:id="rId5"/>
    <p:sldId id="345" r:id="rId6"/>
    <p:sldId id="347" r:id="rId7"/>
    <p:sldId id="348" r:id="rId8"/>
    <p:sldId id="346" r:id="rId9"/>
    <p:sldId id="344" r:id="rId10"/>
    <p:sldId id="352" r:id="rId11"/>
    <p:sldId id="351" r:id="rId12"/>
    <p:sldId id="350" r:id="rId13"/>
    <p:sldId id="349" r:id="rId14"/>
    <p:sldId id="357" r:id="rId15"/>
    <p:sldId id="353" r:id="rId16"/>
    <p:sldId id="354" r:id="rId17"/>
    <p:sldId id="3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A7D2F-B2AB-428E-AFB7-F569BAAFCA57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01B91-AC91-4C0F-9AF4-7A0C9D8F8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29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00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71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96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6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3655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18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08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1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7640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536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62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051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45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43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47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18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94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08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200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6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416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6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3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690" r:id="rId20"/>
    <p:sldLayoutId id="2147483724" r:id="rId21"/>
    <p:sldLayoutId id="2147483725" r:id="rId22"/>
  </p:sldLayoutIdLst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heartbeat.fritz.ai/" TargetMode="External"/><Relationship Id="rId3" Type="http://schemas.openxmlformats.org/officeDocument/2006/relationships/hyperlink" Target="https://www.wikiart.org/" TargetMode="External"/><Relationship Id="rId7" Type="http://schemas.openxmlformats.org/officeDocument/2006/relationships/hyperlink" Target="https://towardsdatascienc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rive.google.com/open?id=1docE5W2sFkcV_BWgjkK4m4CdMt4Xx42O" TargetMode="External"/><Relationship Id="rId5" Type="http://schemas.openxmlformats.org/officeDocument/2006/relationships/hyperlink" Target="https://github.com/nndl-groupc/gandinsky" TargetMode="External"/><Relationship Id="rId4" Type="http://schemas.openxmlformats.org/officeDocument/2006/relationships/hyperlink" Target="https://github.com/rkjones4/GANGogh" TargetMode="External"/><Relationship Id="rId9" Type="http://schemas.openxmlformats.org/officeDocument/2006/relationships/hyperlink" Target="https://medium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8/10/25/arts/design/ai-art-sold-christie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theverge.com/2019/3/5/18251267/ai-art-gans-mario-klingemann-auction-sothebys-technolog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31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w5kme5Q_Yo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iloboyou.com/ridiculous-paintings-sold-for-million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mc.ai/apaperaday-s1e3-the-gan-landscape-losses-architectures-regularization-and-normalizatio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medium.com/analytics-vidhya/intuitive-explanation-of-gan-93de2dbcce8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BA416AD9-CB9D-4026-9DB4-6446D3FB61F9}"/>
              </a:ext>
            </a:extLst>
          </p:cNvPr>
          <p:cNvGrpSpPr/>
          <p:nvPr/>
        </p:nvGrpSpPr>
        <p:grpSpPr>
          <a:xfrm>
            <a:off x="0" y="1270179"/>
            <a:ext cx="12192000" cy="5587821"/>
            <a:chOff x="0" y="1270179"/>
            <a:chExt cx="12192000" cy="5587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EF3E5A-3F6E-496F-ADEF-27D28A93C54B}"/>
                </a:ext>
              </a:extLst>
            </p:cNvPr>
            <p:cNvGrpSpPr/>
            <p:nvPr/>
          </p:nvGrpSpPr>
          <p:grpSpPr>
            <a:xfrm>
              <a:off x="3806577" y="1270179"/>
              <a:ext cx="4450336" cy="3920434"/>
              <a:chOff x="1211957" y="656705"/>
              <a:chExt cx="4971329" cy="4379392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5C7D24D-242B-4638-A576-7797D958DCB1}"/>
                  </a:ext>
                </a:extLst>
              </p:cNvPr>
              <p:cNvCxnSpPr>
                <a:cxnSpLocks/>
                <a:stCxn id="39" idx="0"/>
                <a:endCxn id="38" idx="4"/>
              </p:cNvCxnSpPr>
              <p:nvPr userDrawn="1"/>
            </p:nvCxnSpPr>
            <p:spPr>
              <a:xfrm flipH="1">
                <a:off x="5986161" y="2759940"/>
                <a:ext cx="140803" cy="828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4495135-7A75-4089-B76B-388C4B41440B}"/>
                  </a:ext>
                </a:extLst>
              </p:cNvPr>
              <p:cNvCxnSpPr>
                <a:cxnSpLocks/>
                <a:stCxn id="38" idx="7"/>
                <a:endCxn id="46" idx="2"/>
              </p:cNvCxnSpPr>
              <p:nvPr userDrawn="1"/>
            </p:nvCxnSpPr>
            <p:spPr>
              <a:xfrm flipH="1">
                <a:off x="4112241" y="3732396"/>
                <a:ext cx="1814182" cy="12473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425F3E1-FEE7-4BEF-9F00-393E5B074314}"/>
                  </a:ext>
                </a:extLst>
              </p:cNvPr>
              <p:cNvCxnSpPr>
                <a:cxnSpLocks/>
                <a:stCxn id="38" idx="6"/>
                <a:endCxn id="45" idx="2"/>
              </p:cNvCxnSpPr>
              <p:nvPr userDrawn="1"/>
            </p:nvCxnSpPr>
            <p:spPr>
              <a:xfrm flipH="1">
                <a:off x="4803222" y="3672657"/>
                <a:ext cx="1098458" cy="3646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EC3A7F-CCA0-4A0D-B6CE-534CD116AA58}"/>
                  </a:ext>
                </a:extLst>
              </p:cNvPr>
              <p:cNvCxnSpPr>
                <a:cxnSpLocks/>
                <a:stCxn id="45" idx="7"/>
                <a:endCxn id="46" idx="3"/>
              </p:cNvCxnSpPr>
              <p:nvPr userDrawn="1"/>
            </p:nvCxnSpPr>
            <p:spPr>
              <a:xfrm flipH="1">
                <a:off x="4095746" y="4097077"/>
                <a:ext cx="563256" cy="84287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44A4881-46DB-40A5-A738-C026F54BA051}"/>
                  </a:ext>
                </a:extLst>
              </p:cNvPr>
              <p:cNvCxnSpPr>
                <a:cxnSpLocks/>
                <a:stCxn id="39" idx="4"/>
                <a:endCxn id="51" idx="1"/>
              </p:cNvCxnSpPr>
              <p:nvPr userDrawn="1"/>
            </p:nvCxnSpPr>
            <p:spPr>
              <a:xfrm flipH="1" flipV="1">
                <a:off x="5728406" y="1933680"/>
                <a:ext cx="398559" cy="7136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F66AF5-F338-4F91-B345-D3308CA136D7}"/>
                  </a:ext>
                </a:extLst>
              </p:cNvPr>
              <p:cNvCxnSpPr>
                <a:cxnSpLocks/>
                <a:stCxn id="40" idx="3"/>
                <a:endCxn id="51" idx="7"/>
              </p:cNvCxnSpPr>
              <p:nvPr userDrawn="1"/>
            </p:nvCxnSpPr>
            <p:spPr>
              <a:xfrm flipV="1">
                <a:off x="4921530" y="1933680"/>
                <a:ext cx="727225" cy="278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CB950DB-1C91-406C-A111-2019D73F65E3}"/>
                  </a:ext>
                </a:extLst>
              </p:cNvPr>
              <p:cNvCxnSpPr>
                <a:cxnSpLocks/>
                <a:stCxn id="40" idx="2"/>
                <a:endCxn id="39" idx="6"/>
              </p:cNvCxnSpPr>
              <p:nvPr userDrawn="1"/>
            </p:nvCxnSpPr>
            <p:spPr>
              <a:xfrm>
                <a:off x="4946275" y="2271818"/>
                <a:ext cx="1124369" cy="431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7A5620-6E1F-41E5-9A16-853C8FD16E18}"/>
                  </a:ext>
                </a:extLst>
              </p:cNvPr>
              <p:cNvCxnSpPr>
                <a:cxnSpLocks/>
                <a:stCxn id="45" idx="4"/>
                <a:endCxn id="40" idx="0"/>
              </p:cNvCxnSpPr>
              <p:nvPr userDrawn="1"/>
            </p:nvCxnSpPr>
            <p:spPr>
              <a:xfrm flipV="1">
                <a:off x="4718739" y="2356301"/>
                <a:ext cx="143053" cy="1596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8E0582-C56F-4F6D-9FCF-5CB708172B70}"/>
                  </a:ext>
                </a:extLst>
              </p:cNvPr>
              <p:cNvCxnSpPr>
                <a:cxnSpLocks/>
                <a:stCxn id="44" idx="3"/>
                <a:endCxn id="40" idx="7"/>
              </p:cNvCxnSpPr>
              <p:nvPr userDrawn="1"/>
            </p:nvCxnSpPr>
            <p:spPr>
              <a:xfrm flipV="1">
                <a:off x="3569267" y="2331557"/>
                <a:ext cx="1232788" cy="15426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E725256-9F25-45DA-BE24-D78F0799E68F}"/>
                  </a:ext>
                </a:extLst>
              </p:cNvPr>
              <p:cNvCxnSpPr>
                <a:cxnSpLocks/>
                <a:stCxn id="44" idx="2"/>
                <a:endCxn id="45" idx="6"/>
              </p:cNvCxnSpPr>
              <p:nvPr userDrawn="1"/>
            </p:nvCxnSpPr>
            <p:spPr>
              <a:xfrm>
                <a:off x="3582076" y="3937537"/>
                <a:ext cx="1052181" cy="998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9E5DD90-B805-41FE-AD32-F6F95A64AAA1}"/>
                  </a:ext>
                </a:extLst>
              </p:cNvPr>
              <p:cNvCxnSpPr>
                <a:cxnSpLocks/>
                <a:stCxn id="44" idx="1"/>
                <a:endCxn id="46" idx="4"/>
              </p:cNvCxnSpPr>
              <p:nvPr userDrawn="1"/>
            </p:nvCxnSpPr>
            <p:spPr>
              <a:xfrm>
                <a:off x="3546319" y="3991410"/>
                <a:ext cx="509601" cy="9320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D0C46BB-68B5-41A3-AA27-F728B90F2629}"/>
                  </a:ext>
                </a:extLst>
              </p:cNvPr>
              <p:cNvCxnSpPr>
                <a:cxnSpLocks/>
                <a:stCxn id="42" idx="1"/>
                <a:endCxn id="55" idx="6"/>
              </p:cNvCxnSpPr>
              <p:nvPr userDrawn="1"/>
            </p:nvCxnSpPr>
            <p:spPr>
              <a:xfrm>
                <a:off x="2027916" y="3374208"/>
                <a:ext cx="855063" cy="9086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7F090EA-B9D2-41E5-A298-BBD8F0C5EB8F}"/>
                  </a:ext>
                </a:extLst>
              </p:cNvPr>
              <p:cNvCxnSpPr>
                <a:cxnSpLocks/>
                <a:stCxn id="42" idx="0"/>
                <a:endCxn id="43" idx="4"/>
              </p:cNvCxnSpPr>
              <p:nvPr userDrawn="1"/>
            </p:nvCxnSpPr>
            <p:spPr>
              <a:xfrm>
                <a:off x="1986037" y="3384424"/>
                <a:ext cx="145307" cy="115633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B8D8F9B-4E8E-449C-B08D-DE501260C785}"/>
                  </a:ext>
                </a:extLst>
              </p:cNvPr>
              <p:cNvCxnSpPr>
                <a:cxnSpLocks/>
                <a:stCxn id="48" idx="1"/>
                <a:endCxn id="41" idx="5"/>
              </p:cNvCxnSpPr>
              <p:nvPr userDrawn="1"/>
            </p:nvCxnSpPr>
            <p:spPr>
              <a:xfrm>
                <a:off x="1892362" y="1623240"/>
                <a:ext cx="839261" cy="7225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7DF557-1CAF-49A2-8955-688540B002AC}"/>
                  </a:ext>
                </a:extLst>
              </p:cNvPr>
              <p:cNvCxnSpPr>
                <a:cxnSpLocks/>
                <a:stCxn id="48" idx="7"/>
                <a:endCxn id="47" idx="4"/>
              </p:cNvCxnSpPr>
              <p:nvPr userDrawn="1"/>
            </p:nvCxnSpPr>
            <p:spPr>
              <a:xfrm flipH="1">
                <a:off x="1296439" y="1623239"/>
                <a:ext cx="476446" cy="13095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0307ECF-33A0-482B-82F0-75E8E57B6B13}"/>
                  </a:ext>
                </a:extLst>
              </p:cNvPr>
              <p:cNvCxnSpPr>
                <a:cxnSpLocks/>
                <a:stCxn id="48" idx="3"/>
                <a:endCxn id="49" idx="6"/>
              </p:cNvCxnSpPr>
              <p:nvPr userDrawn="1"/>
            </p:nvCxnSpPr>
            <p:spPr>
              <a:xfrm flipV="1">
                <a:off x="1892361" y="727452"/>
                <a:ext cx="1166684" cy="7763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7EE00A1-8AD5-4836-AEE8-31A5596783FB}"/>
                  </a:ext>
                </a:extLst>
              </p:cNvPr>
              <p:cNvCxnSpPr>
                <a:cxnSpLocks/>
                <a:stCxn id="53" idx="7"/>
                <a:endCxn id="49" idx="1"/>
              </p:cNvCxnSpPr>
              <p:nvPr userDrawn="1"/>
            </p:nvCxnSpPr>
            <p:spPr>
              <a:xfrm flipH="1" flipV="1">
                <a:off x="3162186" y="741322"/>
                <a:ext cx="918478" cy="1957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963B77-9653-46EE-869E-BF09251C6C1C}"/>
                  </a:ext>
                </a:extLst>
              </p:cNvPr>
              <p:cNvCxnSpPr>
                <a:cxnSpLocks/>
                <a:stCxn id="51" idx="4"/>
                <a:endCxn id="52" idx="1"/>
              </p:cNvCxnSpPr>
              <p:nvPr userDrawn="1"/>
            </p:nvCxnSpPr>
            <p:spPr>
              <a:xfrm flipH="1" flipV="1">
                <a:off x="5059157" y="1301491"/>
                <a:ext cx="629423" cy="5360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CE8E8C4-41BD-4E92-B851-8F03C5E64AC2}"/>
                  </a:ext>
                </a:extLst>
              </p:cNvPr>
              <p:cNvCxnSpPr>
                <a:cxnSpLocks/>
                <a:stCxn id="49" idx="0"/>
                <a:endCxn id="50" idx="5"/>
              </p:cNvCxnSpPr>
              <p:nvPr userDrawn="1"/>
            </p:nvCxnSpPr>
            <p:spPr>
              <a:xfrm>
                <a:off x="3127914" y="767468"/>
                <a:ext cx="856384" cy="10948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A8097B9-9EFA-47E8-8553-89E31A671941}"/>
                  </a:ext>
                </a:extLst>
              </p:cNvPr>
              <p:cNvCxnSpPr>
                <a:cxnSpLocks/>
                <a:stCxn id="53" idx="1"/>
                <a:endCxn id="52" idx="5"/>
              </p:cNvCxnSpPr>
              <p:nvPr userDrawn="1"/>
            </p:nvCxnSpPr>
            <p:spPr>
              <a:xfrm>
                <a:off x="4200142" y="937069"/>
                <a:ext cx="779366" cy="2847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C8AD64-9C55-46D2-A610-E990F0E88A34}"/>
                  </a:ext>
                </a:extLst>
              </p:cNvPr>
              <p:cNvCxnSpPr>
                <a:cxnSpLocks/>
                <a:stCxn id="48" idx="0"/>
                <a:endCxn id="42" idx="5"/>
              </p:cNvCxnSpPr>
              <p:nvPr userDrawn="1"/>
            </p:nvCxnSpPr>
            <p:spPr>
              <a:xfrm>
                <a:off x="1832622" y="1647984"/>
                <a:ext cx="128751" cy="163533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A03FF7-699D-4622-8412-BC52A41CB3EF}"/>
                  </a:ext>
                </a:extLst>
              </p:cNvPr>
              <p:cNvCxnSpPr>
                <a:cxnSpLocks/>
                <a:stCxn id="43" idx="5"/>
                <a:endCxn id="47" idx="0"/>
              </p:cNvCxnSpPr>
              <p:nvPr userDrawn="1"/>
            </p:nvCxnSpPr>
            <p:spPr>
              <a:xfrm flipH="1" flipV="1">
                <a:off x="1296439" y="3101754"/>
                <a:ext cx="781816" cy="14759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A548562-4420-4920-ACFC-FF933E40C6C5}"/>
                  </a:ext>
                </a:extLst>
              </p:cNvPr>
              <p:cNvCxnSpPr>
                <a:cxnSpLocks/>
                <a:stCxn id="47" idx="1"/>
                <a:endCxn id="42" idx="0"/>
              </p:cNvCxnSpPr>
              <p:nvPr userDrawn="1"/>
            </p:nvCxnSpPr>
            <p:spPr>
              <a:xfrm>
                <a:off x="1356177" y="3077010"/>
                <a:ext cx="629860" cy="30741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71046F0-49DB-44F0-9BEE-7932D8349CC2}"/>
                  </a:ext>
                </a:extLst>
              </p:cNvPr>
              <p:cNvCxnSpPr>
                <a:cxnSpLocks/>
                <a:stCxn id="43" idx="1"/>
                <a:endCxn id="46" idx="6"/>
              </p:cNvCxnSpPr>
              <p:nvPr userDrawn="1"/>
            </p:nvCxnSpPr>
            <p:spPr>
              <a:xfrm>
                <a:off x="2220454" y="4668931"/>
                <a:ext cx="1779146" cy="3108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6B626CD-C765-45A9-A76E-8ADF4E30C1C7}"/>
                  </a:ext>
                </a:extLst>
              </p:cNvPr>
              <p:cNvCxnSpPr>
                <a:cxnSpLocks/>
                <a:stCxn id="42" idx="2"/>
                <a:endCxn id="44" idx="6"/>
              </p:cNvCxnSpPr>
              <p:nvPr userDrawn="1"/>
            </p:nvCxnSpPr>
            <p:spPr>
              <a:xfrm>
                <a:off x="2050304" y="3337370"/>
                <a:ext cx="1365953" cy="5677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C97F11A-284C-4DD4-AB12-83B78C29B576}"/>
                  </a:ext>
                </a:extLst>
              </p:cNvPr>
              <p:cNvCxnSpPr>
                <a:cxnSpLocks/>
                <a:stCxn id="41" idx="1"/>
                <a:endCxn id="44" idx="5"/>
              </p:cNvCxnSpPr>
              <p:nvPr userDrawn="1"/>
            </p:nvCxnSpPr>
            <p:spPr>
              <a:xfrm>
                <a:off x="2851098" y="2465260"/>
                <a:ext cx="600917" cy="13859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6E65F7-266D-4EAC-BBE7-571FAA5F9835}"/>
                  </a:ext>
                </a:extLst>
              </p:cNvPr>
              <p:cNvCxnSpPr>
                <a:cxnSpLocks/>
                <a:stCxn id="41" idx="3"/>
              </p:cNvCxnSpPr>
              <p:nvPr userDrawn="1"/>
            </p:nvCxnSpPr>
            <p:spPr>
              <a:xfrm flipV="1">
                <a:off x="2851098" y="1917464"/>
                <a:ext cx="1108580" cy="4283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2B5468E-CB99-4093-8C03-D6BDD0798987}"/>
                  </a:ext>
                </a:extLst>
              </p:cNvPr>
              <p:cNvCxnSpPr>
                <a:cxnSpLocks/>
                <a:stCxn id="44" idx="4"/>
                <a:endCxn id="50" idx="7"/>
              </p:cNvCxnSpPr>
              <p:nvPr userDrawn="1"/>
            </p:nvCxnSpPr>
            <p:spPr>
              <a:xfrm flipV="1">
                <a:off x="3515393" y="1981755"/>
                <a:ext cx="468905" cy="18566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F700A7-40B7-453D-9A52-36537CBE2A77}"/>
                  </a:ext>
                </a:extLst>
              </p:cNvPr>
              <p:cNvCxnSpPr>
                <a:cxnSpLocks/>
                <a:stCxn id="40" idx="5"/>
                <a:endCxn id="50" idx="1"/>
              </p:cNvCxnSpPr>
              <p:nvPr userDrawn="1"/>
            </p:nvCxnSpPr>
            <p:spPr>
              <a:xfrm flipH="1" flipV="1">
                <a:off x="4103774" y="1981755"/>
                <a:ext cx="698280" cy="23032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EDB5B7D-8629-40FF-A636-FCFBDCE702CC}"/>
                  </a:ext>
                </a:extLst>
              </p:cNvPr>
              <p:cNvCxnSpPr>
                <a:cxnSpLocks/>
                <a:stCxn id="41" idx="7"/>
                <a:endCxn id="42" idx="3"/>
              </p:cNvCxnSpPr>
              <p:nvPr userDrawn="1"/>
            </p:nvCxnSpPr>
            <p:spPr>
              <a:xfrm flipH="1">
                <a:off x="2040089" y="2465260"/>
                <a:ext cx="691533" cy="8302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374C353-FDD1-45B9-AC0C-9366ABA4B1D2}"/>
                  </a:ext>
                </a:extLst>
              </p:cNvPr>
              <p:cNvCxnSpPr>
                <a:cxnSpLocks/>
                <a:stCxn id="39" idx="7"/>
                <a:endCxn id="45" idx="3"/>
              </p:cNvCxnSpPr>
              <p:nvPr userDrawn="1"/>
            </p:nvCxnSpPr>
            <p:spPr>
              <a:xfrm flipH="1">
                <a:off x="4778478" y="2743444"/>
                <a:ext cx="1308662" cy="123415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D031E40-6843-4C94-8FCB-780799AE97ED}"/>
                  </a:ext>
                </a:extLst>
              </p:cNvPr>
              <p:cNvCxnSpPr>
                <a:cxnSpLocks/>
                <a:stCxn id="52" idx="7"/>
                <a:endCxn id="50" idx="3"/>
              </p:cNvCxnSpPr>
              <p:nvPr userDrawn="1"/>
            </p:nvCxnSpPr>
            <p:spPr>
              <a:xfrm flipH="1">
                <a:off x="4103775" y="1301491"/>
                <a:ext cx="875733" cy="56078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A9EE8D-C794-4A79-955A-C9DAF2733A6D}"/>
                  </a:ext>
                </a:extLst>
              </p:cNvPr>
              <p:cNvCxnSpPr>
                <a:cxnSpLocks/>
                <a:stCxn id="49" idx="7"/>
                <a:endCxn id="41" idx="4"/>
              </p:cNvCxnSpPr>
              <p:nvPr userDrawn="1"/>
            </p:nvCxnSpPr>
            <p:spPr>
              <a:xfrm flipH="1">
                <a:off x="2791359" y="761725"/>
                <a:ext cx="293833" cy="155931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CCE429D-82F8-448B-9254-A17656A1DC8D}"/>
                  </a:ext>
                </a:extLst>
              </p:cNvPr>
              <p:cNvSpPr/>
              <p:nvPr userDrawn="1"/>
            </p:nvSpPr>
            <p:spPr>
              <a:xfrm flipH="1" flipV="1">
                <a:off x="5901680" y="3588176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7C8F92A-2C72-44D0-BEEE-BCBD4F4F35B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6070644" y="2647298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A733C82-9A7C-4A16-BE4C-4B836C8F0F27}"/>
                  </a:ext>
                </a:extLst>
              </p:cNvPr>
              <p:cNvSpPr/>
              <p:nvPr userDrawn="1"/>
            </p:nvSpPr>
            <p:spPr>
              <a:xfrm flipH="1" flipV="1">
                <a:off x="4777310" y="2187336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2A63E9-F269-479B-96DD-38FD0C3DD164}"/>
                  </a:ext>
                </a:extLst>
              </p:cNvPr>
              <p:cNvSpPr/>
              <p:nvPr userDrawn="1"/>
            </p:nvSpPr>
            <p:spPr>
              <a:xfrm flipH="1" flipV="1">
                <a:off x="2706878" y="232103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541C22-1494-419D-9DFB-517FA281E65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27431" flipH="1" flipV="1">
                <a:off x="1938324" y="3272443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3C2EE9F-FEEA-4846-9BC4-DB8A08F89D2D}"/>
                  </a:ext>
                </a:extLst>
              </p:cNvPr>
              <p:cNvSpPr/>
              <p:nvPr userDrawn="1"/>
            </p:nvSpPr>
            <p:spPr>
              <a:xfrm rot="20861494" flipH="1" flipV="1">
                <a:off x="2064872" y="4538818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F70465C-C707-42D2-8339-B73038D010E2}"/>
                  </a:ext>
                </a:extLst>
              </p:cNvPr>
              <p:cNvSpPr/>
              <p:nvPr userDrawn="1"/>
            </p:nvSpPr>
            <p:spPr>
              <a:xfrm rot="664413" flipH="1" flipV="1">
                <a:off x="3414685" y="3836828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4E49250-4481-45C1-A8CC-A4E769891E91}"/>
                  </a:ext>
                </a:extLst>
              </p:cNvPr>
              <p:cNvSpPr/>
              <p:nvPr userDrawn="1"/>
            </p:nvSpPr>
            <p:spPr>
              <a:xfrm flipH="1" flipV="1">
                <a:off x="4634257" y="3952857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8A560C8-D8A8-43A7-AFE8-C8F190D4D85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3999600" y="4923455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888E6BB-72A4-4F44-B060-6831F4C5BBBD}"/>
                  </a:ext>
                </a:extLst>
              </p:cNvPr>
              <p:cNvSpPr/>
              <p:nvPr userDrawn="1"/>
            </p:nvSpPr>
            <p:spPr>
              <a:xfrm flipH="1" flipV="1">
                <a:off x="1211957" y="2932790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EAB64F1-5C8A-4B5E-8BAB-A3528A9B7FBF}"/>
                  </a:ext>
                </a:extLst>
              </p:cNvPr>
              <p:cNvSpPr/>
              <p:nvPr userDrawn="1"/>
            </p:nvSpPr>
            <p:spPr>
              <a:xfrm flipH="1" flipV="1">
                <a:off x="1748141" y="147901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CDBC2A-058B-4CF9-B6BA-4C24DC7C30D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20709530" flipH="1" flipV="1">
                <a:off x="3057167" y="656705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31BE5D-E8F6-4F14-97F6-F714EE1551E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3959554" y="1837534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ADD316A-7B69-40B1-9870-21E9D5A7A8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632260" y="1837534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B7B901E-1352-4D99-9040-F8E508DB5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963011" y="1205346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8E628E1-479B-4BBB-888B-7D353B8F642D}"/>
                  </a:ext>
                </a:extLst>
              </p:cNvPr>
              <p:cNvSpPr/>
              <p:nvPr/>
            </p:nvSpPr>
            <p:spPr>
              <a:xfrm flipH="1" flipV="1">
                <a:off x="4055922" y="79284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24DB87A-3670-4B2A-AC9F-166E4A40B003}"/>
                  </a:ext>
                </a:extLst>
              </p:cNvPr>
              <p:cNvCxnSpPr>
                <a:cxnSpLocks/>
                <a:stCxn id="53" idx="0"/>
                <a:endCxn id="50" idx="0"/>
              </p:cNvCxnSpPr>
              <p:nvPr/>
            </p:nvCxnSpPr>
            <p:spPr>
              <a:xfrm flipH="1">
                <a:off x="4044036" y="961813"/>
                <a:ext cx="96367" cy="10446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A95AE9-0BFC-424F-B9D9-54CE1890957D}"/>
                  </a:ext>
                </a:extLst>
              </p:cNvPr>
              <p:cNvSpPr/>
              <p:nvPr/>
            </p:nvSpPr>
            <p:spPr>
              <a:xfrm flipH="1" flipV="1">
                <a:off x="2882979" y="4198345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4F6175D-CD4B-45F7-A0FE-319B9B6D8FE3}"/>
                  </a:ext>
                </a:extLst>
              </p:cNvPr>
              <p:cNvCxnSpPr>
                <a:cxnSpLocks/>
                <a:stCxn id="55" idx="1"/>
                <a:endCxn id="46" idx="6"/>
              </p:cNvCxnSpPr>
              <p:nvPr/>
            </p:nvCxnSpPr>
            <p:spPr>
              <a:xfrm>
                <a:off x="3027200" y="4342565"/>
                <a:ext cx="972400" cy="6372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CFDE5FA-A885-47BF-80C8-09B8618296EC}"/>
                  </a:ext>
                </a:extLst>
              </p:cNvPr>
              <p:cNvCxnSpPr>
                <a:cxnSpLocks/>
                <a:stCxn id="43" idx="3"/>
                <a:endCxn id="55" idx="7"/>
              </p:cNvCxnSpPr>
              <p:nvPr/>
            </p:nvCxnSpPr>
            <p:spPr>
              <a:xfrm flipV="1">
                <a:off x="2194985" y="4342565"/>
                <a:ext cx="712739" cy="20963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E82D4F8-8968-4A56-8FEC-7D90AAF512B0}"/>
                  </a:ext>
                </a:extLst>
              </p:cNvPr>
              <p:cNvCxnSpPr>
                <a:cxnSpLocks/>
                <a:stCxn id="55" idx="2"/>
                <a:endCxn id="44" idx="0"/>
              </p:cNvCxnSpPr>
              <p:nvPr/>
            </p:nvCxnSpPr>
            <p:spPr>
              <a:xfrm flipV="1">
                <a:off x="3051944" y="4004220"/>
                <a:ext cx="430996" cy="2786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021E50-91E9-4052-A959-CE84C01E1BDF}"/>
                </a:ext>
              </a:extLst>
            </p:cNvPr>
            <p:cNvSpPr/>
            <p:nvPr/>
          </p:nvSpPr>
          <p:spPr>
            <a:xfrm>
              <a:off x="0" y="2255375"/>
              <a:ext cx="12192000" cy="234725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8633281-BBF5-4D50-AE65-905DC56F49A9}"/>
                </a:ext>
              </a:extLst>
            </p:cNvPr>
            <p:cNvSpPr/>
            <p:nvPr/>
          </p:nvSpPr>
          <p:spPr>
            <a:xfrm>
              <a:off x="0" y="2339545"/>
              <a:ext cx="12192000" cy="2178910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8FF615-3F30-49C9-A7C8-EF52310FBE9A}"/>
                </a:ext>
              </a:extLst>
            </p:cNvPr>
            <p:cNvGrpSpPr/>
            <p:nvPr/>
          </p:nvGrpSpPr>
          <p:grpSpPr>
            <a:xfrm>
              <a:off x="0" y="2311428"/>
              <a:ext cx="12192000" cy="2158679"/>
              <a:chOff x="0" y="2213600"/>
              <a:chExt cx="12192000" cy="2158679"/>
            </a:xfrm>
            <a:noFill/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E2714A-BE29-4E83-A155-D5802C472B0A}"/>
                  </a:ext>
                </a:extLst>
              </p:cNvPr>
              <p:cNvSpPr txBox="1"/>
              <p:nvPr/>
            </p:nvSpPr>
            <p:spPr>
              <a:xfrm>
                <a:off x="0" y="2213600"/>
                <a:ext cx="12192000" cy="1200329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MS PGothic" panose="020B0600070205080204" pitchFamily="34" charset="-128"/>
                    <a:cs typeface="Calibri Light" panose="020F0302020204030204" pitchFamily="34" charset="0"/>
                  </a:rPr>
                  <a:t>GANdinsky</a:t>
                </a:r>
                <a:endParaRPr kumimoji="0" lang="ko-KR" alt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맑은 고딕" panose="020B0503020000020004" pitchFamily="34" charset="-127"/>
                  <a:cs typeface="Calibri Light" panose="020F0302020204030204" pitchFamily="34" charset="0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9A9243-91CB-437D-9D82-6D402B13F59A}"/>
                  </a:ext>
                </a:extLst>
              </p:cNvPr>
              <p:cNvSpPr txBox="1"/>
              <p:nvPr/>
            </p:nvSpPr>
            <p:spPr>
              <a:xfrm>
                <a:off x="50" y="3356616"/>
                <a:ext cx="12191852" cy="1015663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Course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: Neural Networks &amp; Deep Learning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dirty="0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Instructor: Dr. Farid Alizadeh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Group Members: Elnaz </a:t>
                </a: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Asghari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, </a:t>
                </a:r>
                <a:r>
                  <a:rPr kumimoji="0" lang="en-US" altLang="ko-K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Ruiwen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맑은 고딕" panose="020B0503020000020004" pitchFamily="34" charset="-127"/>
                    <a:cs typeface="Calibri" panose="020F0502020204030204" pitchFamily="34" charset="0"/>
                  </a:rPr>
                  <a:t> Zhang, Sunit Nair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D22E144-9898-4ED1-B2C9-BB103653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48" y="6420766"/>
              <a:ext cx="1537154" cy="437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94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DA9177-F557-410D-8E9F-53BDD819DEE6}"/>
              </a:ext>
            </a:extLst>
          </p:cNvPr>
          <p:cNvSpPr/>
          <p:nvPr/>
        </p:nvSpPr>
        <p:spPr>
          <a:xfrm>
            <a:off x="1630836" y="1379034"/>
            <a:ext cx="8927184" cy="5051159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bstract">
            <a:hlinkClick r:id="" action="ppaction://media"/>
            <a:extLst>
              <a:ext uri="{FF2B5EF4-FFF2-40B4-BE49-F238E27FC236}">
                <a16:creationId xmlns:a16="http://schemas.microsoft.com/office/drawing/2014/main" id="{C0308413-EE03-4AF3-B571-B59DFD2436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9247" y="1416741"/>
            <a:ext cx="8836059" cy="49702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Results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4530966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4531970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AFF738-3C89-48CD-9867-3BE70641103C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 visualization : Abstract dataset (6383 images)</a:t>
            </a:r>
          </a:p>
        </p:txBody>
      </p:sp>
    </p:spTree>
    <p:extLst>
      <p:ext uri="{BB962C8B-B14F-4D97-AF65-F5344CB8AC3E}">
        <p14:creationId xmlns:p14="http://schemas.microsoft.com/office/powerpoint/2010/main" val="190645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Results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4530966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4531970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17ECF-1816-4095-8095-3EA600D096C3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1: Portrait dataset (6000 images)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32A218-47A2-4E88-BD70-FACA88D5C7B5}"/>
              </a:ext>
            </a:extLst>
          </p:cNvPr>
          <p:cNvGrpSpPr/>
          <p:nvPr/>
        </p:nvGrpSpPr>
        <p:grpSpPr>
          <a:xfrm>
            <a:off x="177896" y="1435100"/>
            <a:ext cx="4865442" cy="4796018"/>
            <a:chOff x="177896" y="1435100"/>
            <a:chExt cx="4865442" cy="4796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619038-2C25-432F-A2D3-D2B2CF1F416C}"/>
                </a:ext>
              </a:extLst>
            </p:cNvPr>
            <p:cNvSpPr/>
            <p:nvPr/>
          </p:nvSpPr>
          <p:spPr>
            <a:xfrm>
              <a:off x="177896" y="1435100"/>
              <a:ext cx="4865442" cy="4796018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Sample images from dataset (input)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4A2907C-3A4B-4BFF-AA39-F80D613EC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06" y="1510516"/>
              <a:ext cx="2189465" cy="299754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880D34-575C-4FD5-999B-48271E9A5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1405" y="1501089"/>
              <a:ext cx="2317789" cy="301614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3DD159-999B-4ED9-B792-B5EF44B7F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01" y="4602073"/>
              <a:ext cx="4628588" cy="118775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D48593A-CEA9-4DCC-BC0E-AA419FBCB8E1}"/>
              </a:ext>
            </a:extLst>
          </p:cNvPr>
          <p:cNvGrpSpPr/>
          <p:nvPr/>
        </p:nvGrpSpPr>
        <p:grpSpPr>
          <a:xfrm>
            <a:off x="5126166" y="1425673"/>
            <a:ext cx="6977849" cy="4805445"/>
            <a:chOff x="5126166" y="1425673"/>
            <a:chExt cx="6977849" cy="480544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B24092-1ADB-4834-B8A4-0CE1E52BBBD7}"/>
                </a:ext>
              </a:extLst>
            </p:cNvPr>
            <p:cNvSpPr/>
            <p:nvPr/>
          </p:nvSpPr>
          <p:spPr>
            <a:xfrm>
              <a:off x="5126166" y="1425673"/>
              <a:ext cx="6977849" cy="4805445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Sample images from results (output)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DBCF38F-C445-4E6D-81DD-7E29ED4ED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8021" y="1510516"/>
              <a:ext cx="2102649" cy="211857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376466-6DAF-4EBA-8F83-2F0D00120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5526" y="3710970"/>
              <a:ext cx="2118578" cy="211857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E0B138-BF91-4E26-9D2A-B20BFEA8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5526" y="1497568"/>
              <a:ext cx="2118578" cy="21185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EA41D5-33AC-4CA9-B9EA-AB965358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643" y="3718521"/>
              <a:ext cx="2111027" cy="211102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6A9FF7-5858-4B74-B5DD-A31C924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525" y="1510516"/>
              <a:ext cx="2118578" cy="21185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36E053-10B0-42DD-93EB-34AE08D3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2525" y="3720655"/>
              <a:ext cx="2118578" cy="2118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66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Results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4530966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4531970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17ECF-1816-4095-8095-3EA600D096C3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2: Abstract dataset (6383 images)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44062-998C-452C-B396-E850C38F55C1}"/>
              </a:ext>
            </a:extLst>
          </p:cNvPr>
          <p:cNvGrpSpPr/>
          <p:nvPr/>
        </p:nvGrpSpPr>
        <p:grpSpPr>
          <a:xfrm>
            <a:off x="177896" y="1425673"/>
            <a:ext cx="4865442" cy="4805445"/>
            <a:chOff x="177896" y="1425673"/>
            <a:chExt cx="4865442" cy="480544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4EF3A-47AC-4021-9891-73F2B33DDB9D}"/>
                </a:ext>
              </a:extLst>
            </p:cNvPr>
            <p:cNvSpPr/>
            <p:nvPr/>
          </p:nvSpPr>
          <p:spPr>
            <a:xfrm>
              <a:off x="177896" y="1425673"/>
              <a:ext cx="4865442" cy="4805445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Sample images from dataset (input)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708A4-A852-4346-9EC4-A2E59FCFF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39" y="4043354"/>
              <a:ext cx="1685237" cy="18451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A3E4B7-CF3D-4E0C-9C17-E58F14C0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39" y="1482235"/>
              <a:ext cx="1685237" cy="25217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0FC289-AB45-489B-820D-82862081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025" y="1482235"/>
              <a:ext cx="2863144" cy="18811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840E6EE-97F3-4C99-B9DE-D1546DBB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3025" y="3565820"/>
              <a:ext cx="2863144" cy="232268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770C7C-EDFB-4571-B21D-5CACB5CC2583}"/>
              </a:ext>
            </a:extLst>
          </p:cNvPr>
          <p:cNvGrpSpPr/>
          <p:nvPr/>
        </p:nvGrpSpPr>
        <p:grpSpPr>
          <a:xfrm>
            <a:off x="5126166" y="1425673"/>
            <a:ext cx="6977849" cy="4805445"/>
            <a:chOff x="5126166" y="1425673"/>
            <a:chExt cx="6977849" cy="4805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A0F7A7-B9A3-4427-9CDF-CEE156E2E5A8}"/>
                </a:ext>
              </a:extLst>
            </p:cNvPr>
            <p:cNvSpPr/>
            <p:nvPr/>
          </p:nvSpPr>
          <p:spPr>
            <a:xfrm>
              <a:off x="5126166" y="1425673"/>
              <a:ext cx="6977849" cy="4805445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Sample images from results (output)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4DA186-0EF7-42DD-822F-B8946A655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373" y="1533436"/>
              <a:ext cx="2032383" cy="203238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971799A-4151-4B98-998D-9F8B19381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545" y="1533435"/>
              <a:ext cx="2032384" cy="203238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3C97AEF-7F5A-445D-8187-C9722EE1B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1719" y="1533434"/>
              <a:ext cx="2032385" cy="203238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ECD78AF-1673-4CF9-9DB3-13EF4A65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373" y="3727834"/>
              <a:ext cx="2032383" cy="203238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4536F0F-39D5-4E64-8F37-F9D88E0A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1545" y="3727834"/>
              <a:ext cx="2032383" cy="203238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263AEFB-89BE-4727-A324-92DB5453A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1717" y="3727834"/>
              <a:ext cx="2032383" cy="20323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6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258417" y="16828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Wasserstein GAN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134832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2687390" y="318255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2723502" y="482627"/>
            <a:ext cx="718184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B66D4-C467-4001-B51F-C8E3275E88B5}"/>
                  </a:ext>
                </a:extLst>
              </p:cNvPr>
              <p:cNvSpPr txBox="1"/>
              <p:nvPr/>
            </p:nvSpPr>
            <p:spPr>
              <a:xfrm>
                <a:off x="258417" y="1623733"/>
                <a:ext cx="11077183" cy="4745273"/>
              </a:xfrm>
              <a:prstGeom prst="rect">
                <a:avLst/>
              </a:prstGeom>
              <a:noFill/>
            </p:spPr>
            <p:txBody>
              <a:bodyPr wrap="square" tIns="0" rtlCol="0" anchor="ctr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Two properties (quoted from the paper):</a:t>
                </a:r>
              </a:p>
              <a:p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meaningful loss metric that correlates with the generator’s convergence and sample quality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Improved stability of the optimization process</a:t>
                </a:r>
              </a:p>
              <a:p>
                <a:pPr lvl="2"/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endParaRPr lang="en-US" sz="2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lang="en-US" sz="28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Wasserstein loss:</a:t>
                </a:r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  <m:r>
                          <a:rPr lang="en-US" sz="3200" b="0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3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B66D4-C467-4001-B51F-C8E3275E8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7" y="1623733"/>
                <a:ext cx="11077183" cy="4745273"/>
              </a:xfrm>
              <a:prstGeom prst="rect">
                <a:avLst/>
              </a:prstGeom>
              <a:blipFill>
                <a:blip r:embed="rId3"/>
                <a:stretch>
                  <a:fillRect t="-1872" b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48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References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3868235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3869239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B66D4-C467-4001-B51F-C8E3275E88B5}"/>
              </a:ext>
            </a:extLst>
          </p:cNvPr>
          <p:cNvSpPr txBox="1"/>
          <p:nvPr/>
        </p:nvSpPr>
        <p:spPr>
          <a:xfrm>
            <a:off x="0" y="969497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Datasets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WikiArt.org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Repository on Google Drive sourced from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GitHub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Repositories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GitHub: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nndl-groupc/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gandinsky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Google Drive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Resources Used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https://towardsdatascience.com/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https://heartbeat.fritz.ai/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https://medium.com/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80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Conclusions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3868235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3869239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B66D4-C467-4001-B51F-C8E3275E88B5}"/>
              </a:ext>
            </a:extLst>
          </p:cNvPr>
          <p:cNvSpPr txBox="1"/>
          <p:nvPr/>
        </p:nvSpPr>
        <p:spPr>
          <a:xfrm>
            <a:off x="0" y="969497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Possible refinements and future 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more complex discriminator and generator models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Rent hardware (Amazon EC2) to run more epochs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larger datasets (9000+ images)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 input and output resolutions (256 x 256)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AI art sold for $432,500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A trend is emerging with AI generated content being sold as art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GANs and their creative applications have expanded the applications of AI from problem solving to creativity and artistic cases</a:t>
            </a:r>
          </a:p>
        </p:txBody>
      </p:sp>
    </p:spTree>
    <p:extLst>
      <p:ext uri="{BB962C8B-B14F-4D97-AF65-F5344CB8AC3E}">
        <p14:creationId xmlns:p14="http://schemas.microsoft.com/office/powerpoint/2010/main" val="327669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Conclusions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3868235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3869239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B66D4-C467-4001-B51F-C8E3275E88B5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Comparing </a:t>
            </a:r>
            <a:r>
              <a:rPr lang="en-US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GANdinsky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AI generated and human art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701431-9AF2-421E-8EDA-44E30B403286}"/>
              </a:ext>
            </a:extLst>
          </p:cNvPr>
          <p:cNvGrpSpPr/>
          <p:nvPr/>
        </p:nvGrpSpPr>
        <p:grpSpPr>
          <a:xfrm>
            <a:off x="243281" y="1985161"/>
            <a:ext cx="11719419" cy="3440988"/>
            <a:chOff x="243281" y="1985161"/>
            <a:chExt cx="11719419" cy="34409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EBDF2E-1860-461B-BC19-A2A9BADB0FB1}"/>
                </a:ext>
              </a:extLst>
            </p:cNvPr>
            <p:cNvSpPr/>
            <p:nvPr/>
          </p:nvSpPr>
          <p:spPr>
            <a:xfrm>
              <a:off x="243281" y="1985161"/>
              <a:ext cx="11719419" cy="3440988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r>
                <a:rPr lang="fr-FR" sz="1200" dirty="0"/>
                <a:t>                   Edmond de Belamy 	            portrait_epoch_46000[0,1]		          </a:t>
              </a:r>
              <a:r>
                <a:rPr lang="en-US" sz="1200" dirty="0"/>
                <a:t>Onement VI		       abstract_epoch_19000[2,6]</a:t>
              </a:r>
              <a:endParaRPr lang="fr-FR" sz="1200" dirty="0"/>
            </a:p>
            <a:p>
              <a:r>
                <a:rPr lang="fr-FR" sz="1200" dirty="0"/>
                <a:t>         by French art collective Obvious	                       by GANdinsky			 </a:t>
              </a:r>
              <a:r>
                <a:rPr lang="en-US" sz="1200" dirty="0"/>
                <a:t>by Barnett Newman		                   </a:t>
              </a:r>
              <a:r>
                <a:rPr lang="fr-FR" sz="1200" dirty="0"/>
                <a:t>by GANdinsky</a:t>
              </a:r>
            </a:p>
            <a:p>
              <a:r>
                <a:rPr lang="fr-FR" sz="1200" dirty="0"/>
                <a:t>                          $432,500						       $43.84 million</a:t>
              </a:r>
              <a:endParaRPr lang="en-US" sz="1200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C5CF7D4-0DFF-400B-966C-A811A821A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755" y="2207151"/>
              <a:ext cx="2317722" cy="23254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523159-EB00-4D9F-8E3E-F1F1853C1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2022" y="2187485"/>
              <a:ext cx="3100597" cy="23254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AC7311-5B62-4E90-898E-5FF7BBF21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531" y="2187485"/>
              <a:ext cx="2325448" cy="23254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B03DB9-7D50-4151-8A01-5A95A7D5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388" y="2207151"/>
              <a:ext cx="2317722" cy="2317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02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BA416AD9-CB9D-4026-9DB4-6446D3FB61F9}"/>
              </a:ext>
            </a:extLst>
          </p:cNvPr>
          <p:cNvGrpSpPr/>
          <p:nvPr/>
        </p:nvGrpSpPr>
        <p:grpSpPr>
          <a:xfrm>
            <a:off x="0" y="1270179"/>
            <a:ext cx="12192000" cy="5587821"/>
            <a:chOff x="0" y="1270179"/>
            <a:chExt cx="12192000" cy="55878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EF3E5A-3F6E-496F-ADEF-27D28A93C54B}"/>
                </a:ext>
              </a:extLst>
            </p:cNvPr>
            <p:cNvGrpSpPr/>
            <p:nvPr/>
          </p:nvGrpSpPr>
          <p:grpSpPr>
            <a:xfrm>
              <a:off x="3806577" y="1270179"/>
              <a:ext cx="4450336" cy="3920434"/>
              <a:chOff x="1211957" y="656705"/>
              <a:chExt cx="4971329" cy="4379392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5C7D24D-242B-4638-A576-7797D958DCB1}"/>
                  </a:ext>
                </a:extLst>
              </p:cNvPr>
              <p:cNvCxnSpPr>
                <a:cxnSpLocks/>
                <a:stCxn id="39" idx="0"/>
                <a:endCxn id="38" idx="4"/>
              </p:cNvCxnSpPr>
              <p:nvPr userDrawn="1"/>
            </p:nvCxnSpPr>
            <p:spPr>
              <a:xfrm flipH="1">
                <a:off x="5986161" y="2759940"/>
                <a:ext cx="140803" cy="828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4495135-7A75-4089-B76B-388C4B41440B}"/>
                  </a:ext>
                </a:extLst>
              </p:cNvPr>
              <p:cNvCxnSpPr>
                <a:cxnSpLocks/>
                <a:stCxn id="38" idx="7"/>
                <a:endCxn id="46" idx="2"/>
              </p:cNvCxnSpPr>
              <p:nvPr userDrawn="1"/>
            </p:nvCxnSpPr>
            <p:spPr>
              <a:xfrm flipH="1">
                <a:off x="4112241" y="3732396"/>
                <a:ext cx="1814182" cy="12473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425F3E1-FEE7-4BEF-9F00-393E5B074314}"/>
                  </a:ext>
                </a:extLst>
              </p:cNvPr>
              <p:cNvCxnSpPr>
                <a:cxnSpLocks/>
                <a:stCxn id="38" idx="6"/>
                <a:endCxn id="45" idx="2"/>
              </p:cNvCxnSpPr>
              <p:nvPr userDrawn="1"/>
            </p:nvCxnSpPr>
            <p:spPr>
              <a:xfrm flipH="1">
                <a:off x="4803222" y="3672657"/>
                <a:ext cx="1098458" cy="3646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CEC3A7F-CCA0-4A0D-B6CE-534CD116AA58}"/>
                  </a:ext>
                </a:extLst>
              </p:cNvPr>
              <p:cNvCxnSpPr>
                <a:cxnSpLocks/>
                <a:stCxn id="45" idx="7"/>
                <a:endCxn id="46" idx="3"/>
              </p:cNvCxnSpPr>
              <p:nvPr userDrawn="1"/>
            </p:nvCxnSpPr>
            <p:spPr>
              <a:xfrm flipH="1">
                <a:off x="4095746" y="4097077"/>
                <a:ext cx="563256" cy="84287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44A4881-46DB-40A5-A738-C026F54BA051}"/>
                  </a:ext>
                </a:extLst>
              </p:cNvPr>
              <p:cNvCxnSpPr>
                <a:cxnSpLocks/>
                <a:stCxn id="39" idx="4"/>
                <a:endCxn id="51" idx="1"/>
              </p:cNvCxnSpPr>
              <p:nvPr userDrawn="1"/>
            </p:nvCxnSpPr>
            <p:spPr>
              <a:xfrm flipH="1" flipV="1">
                <a:off x="5728406" y="1933680"/>
                <a:ext cx="398559" cy="7136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0F66AF5-F338-4F91-B345-D3308CA136D7}"/>
                  </a:ext>
                </a:extLst>
              </p:cNvPr>
              <p:cNvCxnSpPr>
                <a:cxnSpLocks/>
                <a:stCxn id="40" idx="3"/>
                <a:endCxn id="51" idx="7"/>
              </p:cNvCxnSpPr>
              <p:nvPr userDrawn="1"/>
            </p:nvCxnSpPr>
            <p:spPr>
              <a:xfrm flipV="1">
                <a:off x="4921530" y="1933680"/>
                <a:ext cx="727225" cy="278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CB950DB-1C91-406C-A111-2019D73F65E3}"/>
                  </a:ext>
                </a:extLst>
              </p:cNvPr>
              <p:cNvCxnSpPr>
                <a:cxnSpLocks/>
                <a:stCxn id="40" idx="2"/>
                <a:endCxn id="39" idx="6"/>
              </p:cNvCxnSpPr>
              <p:nvPr userDrawn="1"/>
            </p:nvCxnSpPr>
            <p:spPr>
              <a:xfrm>
                <a:off x="4946275" y="2271818"/>
                <a:ext cx="1124369" cy="431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B7A5620-6E1F-41E5-9A16-853C8FD16E18}"/>
                  </a:ext>
                </a:extLst>
              </p:cNvPr>
              <p:cNvCxnSpPr>
                <a:cxnSpLocks/>
                <a:stCxn id="45" idx="4"/>
                <a:endCxn id="40" idx="0"/>
              </p:cNvCxnSpPr>
              <p:nvPr userDrawn="1"/>
            </p:nvCxnSpPr>
            <p:spPr>
              <a:xfrm flipV="1">
                <a:off x="4718739" y="2356301"/>
                <a:ext cx="143053" cy="1596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8E0582-C56F-4F6D-9FCF-5CB708172B70}"/>
                  </a:ext>
                </a:extLst>
              </p:cNvPr>
              <p:cNvCxnSpPr>
                <a:cxnSpLocks/>
                <a:stCxn id="44" idx="3"/>
                <a:endCxn id="40" idx="7"/>
              </p:cNvCxnSpPr>
              <p:nvPr userDrawn="1"/>
            </p:nvCxnSpPr>
            <p:spPr>
              <a:xfrm flipV="1">
                <a:off x="3569267" y="2331557"/>
                <a:ext cx="1232788" cy="15426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E725256-9F25-45DA-BE24-D78F0799E68F}"/>
                  </a:ext>
                </a:extLst>
              </p:cNvPr>
              <p:cNvCxnSpPr>
                <a:cxnSpLocks/>
                <a:stCxn id="44" idx="2"/>
                <a:endCxn id="45" idx="6"/>
              </p:cNvCxnSpPr>
              <p:nvPr userDrawn="1"/>
            </p:nvCxnSpPr>
            <p:spPr>
              <a:xfrm>
                <a:off x="3582076" y="3937537"/>
                <a:ext cx="1052181" cy="998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9E5DD90-B805-41FE-AD32-F6F95A64AAA1}"/>
                  </a:ext>
                </a:extLst>
              </p:cNvPr>
              <p:cNvCxnSpPr>
                <a:cxnSpLocks/>
                <a:stCxn id="44" idx="1"/>
                <a:endCxn id="46" idx="4"/>
              </p:cNvCxnSpPr>
              <p:nvPr userDrawn="1"/>
            </p:nvCxnSpPr>
            <p:spPr>
              <a:xfrm>
                <a:off x="3546319" y="3991410"/>
                <a:ext cx="509601" cy="9320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D0C46BB-68B5-41A3-AA27-F728B90F2629}"/>
                  </a:ext>
                </a:extLst>
              </p:cNvPr>
              <p:cNvCxnSpPr>
                <a:cxnSpLocks/>
                <a:stCxn id="42" idx="1"/>
                <a:endCxn id="55" idx="6"/>
              </p:cNvCxnSpPr>
              <p:nvPr userDrawn="1"/>
            </p:nvCxnSpPr>
            <p:spPr>
              <a:xfrm>
                <a:off x="2027916" y="3374208"/>
                <a:ext cx="855063" cy="9086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7F090EA-B9D2-41E5-A298-BBD8F0C5EB8F}"/>
                  </a:ext>
                </a:extLst>
              </p:cNvPr>
              <p:cNvCxnSpPr>
                <a:cxnSpLocks/>
                <a:stCxn id="42" idx="0"/>
                <a:endCxn id="43" idx="4"/>
              </p:cNvCxnSpPr>
              <p:nvPr userDrawn="1"/>
            </p:nvCxnSpPr>
            <p:spPr>
              <a:xfrm>
                <a:off x="1986037" y="3384424"/>
                <a:ext cx="145307" cy="115633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B8D8F9B-4E8E-449C-B08D-DE501260C785}"/>
                  </a:ext>
                </a:extLst>
              </p:cNvPr>
              <p:cNvCxnSpPr>
                <a:cxnSpLocks/>
                <a:stCxn id="48" idx="1"/>
                <a:endCxn id="41" idx="5"/>
              </p:cNvCxnSpPr>
              <p:nvPr userDrawn="1"/>
            </p:nvCxnSpPr>
            <p:spPr>
              <a:xfrm>
                <a:off x="1892362" y="1623240"/>
                <a:ext cx="839261" cy="7225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7DF557-1CAF-49A2-8955-688540B002AC}"/>
                  </a:ext>
                </a:extLst>
              </p:cNvPr>
              <p:cNvCxnSpPr>
                <a:cxnSpLocks/>
                <a:stCxn id="48" idx="7"/>
                <a:endCxn id="47" idx="4"/>
              </p:cNvCxnSpPr>
              <p:nvPr userDrawn="1"/>
            </p:nvCxnSpPr>
            <p:spPr>
              <a:xfrm flipH="1">
                <a:off x="1296439" y="1623239"/>
                <a:ext cx="476446" cy="13095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0307ECF-33A0-482B-82F0-75E8E57B6B13}"/>
                  </a:ext>
                </a:extLst>
              </p:cNvPr>
              <p:cNvCxnSpPr>
                <a:cxnSpLocks/>
                <a:stCxn id="48" idx="3"/>
                <a:endCxn id="49" idx="6"/>
              </p:cNvCxnSpPr>
              <p:nvPr userDrawn="1"/>
            </p:nvCxnSpPr>
            <p:spPr>
              <a:xfrm flipV="1">
                <a:off x="1892361" y="727452"/>
                <a:ext cx="1166684" cy="7763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7EE00A1-8AD5-4836-AEE8-31A5596783FB}"/>
                  </a:ext>
                </a:extLst>
              </p:cNvPr>
              <p:cNvCxnSpPr>
                <a:cxnSpLocks/>
                <a:stCxn id="53" idx="7"/>
                <a:endCxn id="49" idx="1"/>
              </p:cNvCxnSpPr>
              <p:nvPr userDrawn="1"/>
            </p:nvCxnSpPr>
            <p:spPr>
              <a:xfrm flipH="1" flipV="1">
                <a:off x="3162186" y="741322"/>
                <a:ext cx="918478" cy="1957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963B77-9653-46EE-869E-BF09251C6C1C}"/>
                  </a:ext>
                </a:extLst>
              </p:cNvPr>
              <p:cNvCxnSpPr>
                <a:cxnSpLocks/>
                <a:stCxn id="51" idx="4"/>
                <a:endCxn id="52" idx="1"/>
              </p:cNvCxnSpPr>
              <p:nvPr userDrawn="1"/>
            </p:nvCxnSpPr>
            <p:spPr>
              <a:xfrm flipH="1" flipV="1">
                <a:off x="5059157" y="1301491"/>
                <a:ext cx="629423" cy="5360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CE8E8C4-41BD-4E92-B851-8F03C5E64AC2}"/>
                  </a:ext>
                </a:extLst>
              </p:cNvPr>
              <p:cNvCxnSpPr>
                <a:cxnSpLocks/>
                <a:stCxn id="49" idx="0"/>
                <a:endCxn id="50" idx="5"/>
              </p:cNvCxnSpPr>
              <p:nvPr userDrawn="1"/>
            </p:nvCxnSpPr>
            <p:spPr>
              <a:xfrm>
                <a:off x="3127914" y="767468"/>
                <a:ext cx="856384" cy="10948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A8097B9-9EFA-47E8-8553-89E31A671941}"/>
                  </a:ext>
                </a:extLst>
              </p:cNvPr>
              <p:cNvCxnSpPr>
                <a:cxnSpLocks/>
                <a:stCxn id="53" idx="1"/>
                <a:endCxn id="52" idx="5"/>
              </p:cNvCxnSpPr>
              <p:nvPr userDrawn="1"/>
            </p:nvCxnSpPr>
            <p:spPr>
              <a:xfrm>
                <a:off x="4200142" y="937069"/>
                <a:ext cx="779366" cy="2847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0C8AD64-9C55-46D2-A610-E990F0E88A34}"/>
                  </a:ext>
                </a:extLst>
              </p:cNvPr>
              <p:cNvCxnSpPr>
                <a:cxnSpLocks/>
                <a:stCxn id="48" idx="0"/>
                <a:endCxn id="42" idx="5"/>
              </p:cNvCxnSpPr>
              <p:nvPr userDrawn="1"/>
            </p:nvCxnSpPr>
            <p:spPr>
              <a:xfrm>
                <a:off x="1832622" y="1647984"/>
                <a:ext cx="128751" cy="163533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9A03FF7-699D-4622-8412-BC52A41CB3EF}"/>
                  </a:ext>
                </a:extLst>
              </p:cNvPr>
              <p:cNvCxnSpPr>
                <a:cxnSpLocks/>
                <a:stCxn id="43" idx="5"/>
                <a:endCxn id="47" idx="0"/>
              </p:cNvCxnSpPr>
              <p:nvPr userDrawn="1"/>
            </p:nvCxnSpPr>
            <p:spPr>
              <a:xfrm flipH="1" flipV="1">
                <a:off x="1296439" y="3101754"/>
                <a:ext cx="781816" cy="14759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A548562-4420-4920-ACFC-FF933E40C6C5}"/>
                  </a:ext>
                </a:extLst>
              </p:cNvPr>
              <p:cNvCxnSpPr>
                <a:cxnSpLocks/>
                <a:stCxn id="47" idx="1"/>
                <a:endCxn id="42" idx="0"/>
              </p:cNvCxnSpPr>
              <p:nvPr userDrawn="1"/>
            </p:nvCxnSpPr>
            <p:spPr>
              <a:xfrm>
                <a:off x="1356177" y="3077010"/>
                <a:ext cx="629860" cy="30741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71046F0-49DB-44F0-9BEE-7932D8349CC2}"/>
                  </a:ext>
                </a:extLst>
              </p:cNvPr>
              <p:cNvCxnSpPr>
                <a:cxnSpLocks/>
                <a:stCxn id="43" idx="1"/>
                <a:endCxn id="46" idx="6"/>
              </p:cNvCxnSpPr>
              <p:nvPr userDrawn="1"/>
            </p:nvCxnSpPr>
            <p:spPr>
              <a:xfrm>
                <a:off x="2220454" y="4668931"/>
                <a:ext cx="1779146" cy="3108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6B626CD-C765-45A9-A76E-8ADF4E30C1C7}"/>
                  </a:ext>
                </a:extLst>
              </p:cNvPr>
              <p:cNvCxnSpPr>
                <a:cxnSpLocks/>
                <a:stCxn id="42" idx="2"/>
                <a:endCxn id="44" idx="6"/>
              </p:cNvCxnSpPr>
              <p:nvPr userDrawn="1"/>
            </p:nvCxnSpPr>
            <p:spPr>
              <a:xfrm>
                <a:off x="2050304" y="3337370"/>
                <a:ext cx="1365953" cy="5677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C97F11A-284C-4DD4-AB12-83B78C29B576}"/>
                  </a:ext>
                </a:extLst>
              </p:cNvPr>
              <p:cNvCxnSpPr>
                <a:cxnSpLocks/>
                <a:stCxn id="41" idx="1"/>
                <a:endCxn id="44" idx="5"/>
              </p:cNvCxnSpPr>
              <p:nvPr userDrawn="1"/>
            </p:nvCxnSpPr>
            <p:spPr>
              <a:xfrm>
                <a:off x="2851098" y="2465260"/>
                <a:ext cx="600917" cy="13859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6E65F7-266D-4EAC-BBE7-571FAA5F9835}"/>
                  </a:ext>
                </a:extLst>
              </p:cNvPr>
              <p:cNvCxnSpPr>
                <a:cxnSpLocks/>
                <a:stCxn id="41" idx="3"/>
              </p:cNvCxnSpPr>
              <p:nvPr userDrawn="1"/>
            </p:nvCxnSpPr>
            <p:spPr>
              <a:xfrm flipV="1">
                <a:off x="2851098" y="1917464"/>
                <a:ext cx="1108580" cy="4283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2B5468E-CB99-4093-8C03-D6BDD0798987}"/>
                  </a:ext>
                </a:extLst>
              </p:cNvPr>
              <p:cNvCxnSpPr>
                <a:cxnSpLocks/>
                <a:stCxn id="44" idx="4"/>
                <a:endCxn id="50" idx="7"/>
              </p:cNvCxnSpPr>
              <p:nvPr userDrawn="1"/>
            </p:nvCxnSpPr>
            <p:spPr>
              <a:xfrm flipV="1">
                <a:off x="3515393" y="1981755"/>
                <a:ext cx="468905" cy="18566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BF700A7-40B7-453D-9A52-36537CBE2A77}"/>
                  </a:ext>
                </a:extLst>
              </p:cNvPr>
              <p:cNvCxnSpPr>
                <a:cxnSpLocks/>
                <a:stCxn id="40" idx="5"/>
                <a:endCxn id="50" idx="1"/>
              </p:cNvCxnSpPr>
              <p:nvPr userDrawn="1"/>
            </p:nvCxnSpPr>
            <p:spPr>
              <a:xfrm flipH="1" flipV="1">
                <a:off x="4103774" y="1981755"/>
                <a:ext cx="698280" cy="23032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EDB5B7D-8629-40FF-A636-FCFBDCE702CC}"/>
                  </a:ext>
                </a:extLst>
              </p:cNvPr>
              <p:cNvCxnSpPr>
                <a:cxnSpLocks/>
                <a:stCxn id="41" idx="7"/>
                <a:endCxn id="42" idx="3"/>
              </p:cNvCxnSpPr>
              <p:nvPr userDrawn="1"/>
            </p:nvCxnSpPr>
            <p:spPr>
              <a:xfrm flipH="1">
                <a:off x="2040089" y="2465260"/>
                <a:ext cx="691533" cy="8302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374C353-FDD1-45B9-AC0C-9366ABA4B1D2}"/>
                  </a:ext>
                </a:extLst>
              </p:cNvPr>
              <p:cNvCxnSpPr>
                <a:cxnSpLocks/>
                <a:stCxn id="39" idx="7"/>
                <a:endCxn id="45" idx="3"/>
              </p:cNvCxnSpPr>
              <p:nvPr userDrawn="1"/>
            </p:nvCxnSpPr>
            <p:spPr>
              <a:xfrm flipH="1">
                <a:off x="4778478" y="2743444"/>
                <a:ext cx="1308662" cy="123415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D031E40-6843-4C94-8FCB-780799AE97ED}"/>
                  </a:ext>
                </a:extLst>
              </p:cNvPr>
              <p:cNvCxnSpPr>
                <a:cxnSpLocks/>
                <a:stCxn id="52" idx="7"/>
                <a:endCxn id="50" idx="3"/>
              </p:cNvCxnSpPr>
              <p:nvPr userDrawn="1"/>
            </p:nvCxnSpPr>
            <p:spPr>
              <a:xfrm flipH="1">
                <a:off x="4103775" y="1301491"/>
                <a:ext cx="875733" cy="56078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A9EE8D-C794-4A79-955A-C9DAF2733A6D}"/>
                  </a:ext>
                </a:extLst>
              </p:cNvPr>
              <p:cNvCxnSpPr>
                <a:cxnSpLocks/>
                <a:stCxn id="49" idx="7"/>
                <a:endCxn id="41" idx="4"/>
              </p:cNvCxnSpPr>
              <p:nvPr userDrawn="1"/>
            </p:nvCxnSpPr>
            <p:spPr>
              <a:xfrm flipH="1">
                <a:off x="2791359" y="761725"/>
                <a:ext cx="293833" cy="155931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CCE429D-82F8-448B-9254-A17656A1DC8D}"/>
                  </a:ext>
                </a:extLst>
              </p:cNvPr>
              <p:cNvSpPr/>
              <p:nvPr userDrawn="1"/>
            </p:nvSpPr>
            <p:spPr>
              <a:xfrm flipH="1" flipV="1">
                <a:off x="5901680" y="3588176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7C8F92A-2C72-44D0-BEEE-BCBD4F4F35B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6070644" y="2647298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A733C82-9A7C-4A16-BE4C-4B836C8F0F27}"/>
                  </a:ext>
                </a:extLst>
              </p:cNvPr>
              <p:cNvSpPr/>
              <p:nvPr userDrawn="1"/>
            </p:nvSpPr>
            <p:spPr>
              <a:xfrm flipH="1" flipV="1">
                <a:off x="4777310" y="2187336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2A63E9-F269-479B-96DD-38FD0C3DD164}"/>
                  </a:ext>
                </a:extLst>
              </p:cNvPr>
              <p:cNvSpPr/>
              <p:nvPr userDrawn="1"/>
            </p:nvSpPr>
            <p:spPr>
              <a:xfrm flipH="1" flipV="1">
                <a:off x="2706878" y="232103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C541C22-1494-419D-9DFB-517FA281E65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27431" flipH="1" flipV="1">
                <a:off x="1938324" y="3272443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3C2EE9F-FEEA-4846-9BC4-DB8A08F89D2D}"/>
                  </a:ext>
                </a:extLst>
              </p:cNvPr>
              <p:cNvSpPr/>
              <p:nvPr userDrawn="1"/>
            </p:nvSpPr>
            <p:spPr>
              <a:xfrm rot="20861494" flipH="1" flipV="1">
                <a:off x="2064872" y="4538818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F70465C-C707-42D2-8339-B73038D010E2}"/>
                  </a:ext>
                </a:extLst>
              </p:cNvPr>
              <p:cNvSpPr/>
              <p:nvPr userDrawn="1"/>
            </p:nvSpPr>
            <p:spPr>
              <a:xfrm rot="664413" flipH="1" flipV="1">
                <a:off x="3414685" y="3836828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4E49250-4481-45C1-A8CC-A4E769891E91}"/>
                  </a:ext>
                </a:extLst>
              </p:cNvPr>
              <p:cNvSpPr/>
              <p:nvPr userDrawn="1"/>
            </p:nvSpPr>
            <p:spPr>
              <a:xfrm flipH="1" flipV="1">
                <a:off x="4634257" y="3952857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8A560C8-D8A8-43A7-AFE8-C8F190D4D85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3999600" y="4923455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888E6BB-72A4-4F44-B060-6831F4C5BBBD}"/>
                  </a:ext>
                </a:extLst>
              </p:cNvPr>
              <p:cNvSpPr/>
              <p:nvPr userDrawn="1"/>
            </p:nvSpPr>
            <p:spPr>
              <a:xfrm flipH="1" flipV="1">
                <a:off x="1211957" y="2932790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EAB64F1-5C8A-4B5E-8BAB-A3528A9B7FBF}"/>
                  </a:ext>
                </a:extLst>
              </p:cNvPr>
              <p:cNvSpPr/>
              <p:nvPr userDrawn="1"/>
            </p:nvSpPr>
            <p:spPr>
              <a:xfrm flipH="1" flipV="1">
                <a:off x="1748141" y="147901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CDBC2A-058B-4CF9-B6BA-4C24DC7C30D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20709530" flipH="1" flipV="1">
                <a:off x="3057167" y="656705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531BE5D-E8F6-4F14-97F6-F714EE1551E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3959554" y="1837534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ADD316A-7B69-40B1-9870-21E9D5A7A8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632260" y="1837534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B7B901E-1352-4D99-9040-F8E508DB5F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963011" y="1205346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8E628E1-479B-4BBB-888B-7D353B8F642D}"/>
                  </a:ext>
                </a:extLst>
              </p:cNvPr>
              <p:cNvSpPr/>
              <p:nvPr/>
            </p:nvSpPr>
            <p:spPr>
              <a:xfrm flipH="1" flipV="1">
                <a:off x="4055922" y="79284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24DB87A-3670-4B2A-AC9F-166E4A40B003}"/>
                  </a:ext>
                </a:extLst>
              </p:cNvPr>
              <p:cNvCxnSpPr>
                <a:cxnSpLocks/>
                <a:stCxn id="53" idx="0"/>
                <a:endCxn id="50" idx="0"/>
              </p:cNvCxnSpPr>
              <p:nvPr/>
            </p:nvCxnSpPr>
            <p:spPr>
              <a:xfrm flipH="1">
                <a:off x="4044036" y="961813"/>
                <a:ext cx="96367" cy="10446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A95AE9-0BFC-424F-B9D9-54CE1890957D}"/>
                  </a:ext>
                </a:extLst>
              </p:cNvPr>
              <p:cNvSpPr/>
              <p:nvPr/>
            </p:nvSpPr>
            <p:spPr>
              <a:xfrm flipH="1" flipV="1">
                <a:off x="2882979" y="4198345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4F6175D-CD4B-45F7-A0FE-319B9B6D8FE3}"/>
                  </a:ext>
                </a:extLst>
              </p:cNvPr>
              <p:cNvCxnSpPr>
                <a:cxnSpLocks/>
                <a:stCxn id="55" idx="1"/>
                <a:endCxn id="46" idx="6"/>
              </p:cNvCxnSpPr>
              <p:nvPr/>
            </p:nvCxnSpPr>
            <p:spPr>
              <a:xfrm>
                <a:off x="3027200" y="4342565"/>
                <a:ext cx="972400" cy="6372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CFDE5FA-A885-47BF-80C8-09B8618296EC}"/>
                  </a:ext>
                </a:extLst>
              </p:cNvPr>
              <p:cNvCxnSpPr>
                <a:cxnSpLocks/>
                <a:stCxn id="43" idx="3"/>
                <a:endCxn id="55" idx="7"/>
              </p:cNvCxnSpPr>
              <p:nvPr/>
            </p:nvCxnSpPr>
            <p:spPr>
              <a:xfrm flipV="1">
                <a:off x="2194985" y="4342565"/>
                <a:ext cx="712739" cy="20963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E82D4F8-8968-4A56-8FEC-7D90AAF512B0}"/>
                  </a:ext>
                </a:extLst>
              </p:cNvPr>
              <p:cNvCxnSpPr>
                <a:cxnSpLocks/>
                <a:stCxn id="55" idx="2"/>
                <a:endCxn id="44" idx="0"/>
              </p:cNvCxnSpPr>
              <p:nvPr/>
            </p:nvCxnSpPr>
            <p:spPr>
              <a:xfrm flipV="1">
                <a:off x="3051944" y="4004220"/>
                <a:ext cx="430996" cy="2786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4021E50-91E9-4052-A959-CE84C01E1BDF}"/>
                </a:ext>
              </a:extLst>
            </p:cNvPr>
            <p:cNvSpPr/>
            <p:nvPr/>
          </p:nvSpPr>
          <p:spPr>
            <a:xfrm>
              <a:off x="0" y="2255375"/>
              <a:ext cx="12192000" cy="234725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8633281-BBF5-4D50-AE65-905DC56F49A9}"/>
                </a:ext>
              </a:extLst>
            </p:cNvPr>
            <p:cNvSpPr/>
            <p:nvPr/>
          </p:nvSpPr>
          <p:spPr>
            <a:xfrm>
              <a:off x="0" y="2339545"/>
              <a:ext cx="12192000" cy="2178910"/>
            </a:xfrm>
            <a:prstGeom prst="rect">
              <a:avLst/>
            </a:prstGeom>
            <a:solidFill>
              <a:schemeClr val="accent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754489"/>
              <a:ext cx="1219200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MS PGothic" panose="020B0600070205080204" pitchFamily="34" charset="-128"/>
                  <a:cs typeface="Calibri Light" panose="020F0302020204030204" pitchFamily="34" charset="0"/>
                </a:rPr>
                <a:t>Thank You</a:t>
              </a:r>
              <a:endParaRPr kumimoji="0" lang="ko-KR" alt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ea typeface="맑은 고딕" panose="020B0503020000020004" pitchFamily="34" charset="-127"/>
                <a:cs typeface="Calibri Light" panose="020F0302020204030204" pitchFamily="34" charset="0"/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D22E144-9898-4ED1-B2C9-BB103653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748" y="6420766"/>
              <a:ext cx="1537154" cy="437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62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>
            <a:extLst>
              <a:ext uri="{FF2B5EF4-FFF2-40B4-BE49-F238E27FC236}">
                <a16:creationId xmlns:a16="http://schemas.microsoft.com/office/drawing/2014/main" id="{5849F023-5BD8-4B72-B305-44ED9FFA1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ABF3C2-8A3A-4F7C-A4D7-7757AFF9A534}"/>
              </a:ext>
            </a:extLst>
          </p:cNvPr>
          <p:cNvGrpSpPr/>
          <p:nvPr/>
        </p:nvGrpSpPr>
        <p:grpSpPr>
          <a:xfrm>
            <a:off x="691755" y="956531"/>
            <a:ext cx="10662217" cy="5050048"/>
            <a:chOff x="691755" y="956531"/>
            <a:chExt cx="10662217" cy="5050048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301D542-5B71-4127-A164-5324E28937A3}"/>
                </a:ext>
              </a:extLst>
            </p:cNvPr>
            <p:cNvGrpSpPr/>
            <p:nvPr/>
          </p:nvGrpSpPr>
          <p:grpSpPr>
            <a:xfrm>
              <a:off x="6846280" y="1144963"/>
              <a:ext cx="4507692" cy="615553"/>
              <a:chOff x="6475587" y="1411926"/>
              <a:chExt cx="4507692" cy="615553"/>
            </a:xfrm>
          </p:grpSpPr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E14FAD4-29D5-48F2-A71E-93F36D2E4A0B}"/>
                  </a:ext>
                </a:extLst>
              </p:cNvPr>
              <p:cNvSpPr txBox="1"/>
              <p:nvPr/>
            </p:nvSpPr>
            <p:spPr>
              <a:xfrm>
                <a:off x="6475587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Project scope and limitations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2C3CA55-EB00-416B-9E8D-B001179D7D58}"/>
                  </a:ext>
                </a:extLst>
              </p:cNvPr>
              <p:cNvSpPr txBox="1"/>
              <p:nvPr/>
            </p:nvSpPr>
            <p:spPr>
              <a:xfrm>
                <a:off x="6475587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Introduction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E2428F-13D6-4D73-BD1E-1B96B5E920EE}"/>
                </a:ext>
              </a:extLst>
            </p:cNvPr>
            <p:cNvGrpSpPr/>
            <p:nvPr/>
          </p:nvGrpSpPr>
          <p:grpSpPr>
            <a:xfrm>
              <a:off x="6846280" y="2112096"/>
              <a:ext cx="4507692" cy="615553"/>
              <a:chOff x="6475587" y="1411926"/>
              <a:chExt cx="4507692" cy="615553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1DA34DF6-8711-4619-B5ED-FAAE76B07E08}"/>
                  </a:ext>
                </a:extLst>
              </p:cNvPr>
              <p:cNvSpPr txBox="1"/>
              <p:nvPr/>
            </p:nvSpPr>
            <p:spPr>
              <a:xfrm>
                <a:off x="6475587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Introduction to the concept of GAN and overview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6591E952-DBD7-4205-99D2-10295A24C446}"/>
                  </a:ext>
                </a:extLst>
              </p:cNvPr>
              <p:cNvSpPr txBox="1"/>
              <p:nvPr/>
            </p:nvSpPr>
            <p:spPr>
              <a:xfrm>
                <a:off x="6475587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Generative Adversarial Networks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821C693-70BE-4233-B96B-05E7D9DD64C2}"/>
                </a:ext>
              </a:extLst>
            </p:cNvPr>
            <p:cNvGrpSpPr/>
            <p:nvPr/>
          </p:nvGrpSpPr>
          <p:grpSpPr>
            <a:xfrm>
              <a:off x="6846280" y="3079229"/>
              <a:ext cx="4507692" cy="615553"/>
              <a:chOff x="6475587" y="1411926"/>
              <a:chExt cx="4507692" cy="615553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E2B214C2-03AE-4FE4-A86A-243D3C9DE459}"/>
                  </a:ext>
                </a:extLst>
              </p:cNvPr>
              <p:cNvSpPr txBox="1"/>
              <p:nvPr/>
            </p:nvSpPr>
            <p:spPr>
              <a:xfrm>
                <a:off x="6475587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Architecture, libraries, and tools used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2F310E93-38B8-4430-9E73-53B1510D770E}"/>
                  </a:ext>
                </a:extLst>
              </p:cNvPr>
              <p:cNvSpPr txBox="1"/>
              <p:nvPr/>
            </p:nvSpPr>
            <p:spPr>
              <a:xfrm>
                <a:off x="6475587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Project architecture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B64E6AE-297A-415A-AE06-32374438A7E6}"/>
                </a:ext>
              </a:extLst>
            </p:cNvPr>
            <p:cNvGrpSpPr/>
            <p:nvPr/>
          </p:nvGrpSpPr>
          <p:grpSpPr>
            <a:xfrm>
              <a:off x="6846280" y="4046362"/>
              <a:ext cx="4507692" cy="615553"/>
              <a:chOff x="6475587" y="1411926"/>
              <a:chExt cx="4507692" cy="615553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79AC3D56-BF1B-4C61-9260-6B6982AAD2DF}"/>
                  </a:ext>
                </a:extLst>
              </p:cNvPr>
              <p:cNvSpPr txBox="1"/>
              <p:nvPr/>
            </p:nvSpPr>
            <p:spPr>
              <a:xfrm>
                <a:off x="6475587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Generated images and future work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A01939F7-9EE5-41F1-A572-B5B6C34E59D2}"/>
                  </a:ext>
                </a:extLst>
              </p:cNvPr>
              <p:cNvSpPr txBox="1"/>
              <p:nvPr/>
            </p:nvSpPr>
            <p:spPr>
              <a:xfrm>
                <a:off x="6475587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Results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F95036D-FFD2-44A1-9CAC-3E4661F25233}"/>
                </a:ext>
              </a:extLst>
            </p:cNvPr>
            <p:cNvGrpSpPr/>
            <p:nvPr/>
          </p:nvGrpSpPr>
          <p:grpSpPr>
            <a:xfrm>
              <a:off x="6846280" y="5013494"/>
              <a:ext cx="4507692" cy="615553"/>
              <a:chOff x="6475587" y="1411926"/>
              <a:chExt cx="4507692" cy="615553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C59BD68-C992-49F2-8558-E68EFBC4392D}"/>
                  </a:ext>
                </a:extLst>
              </p:cNvPr>
              <p:cNvSpPr txBox="1"/>
              <p:nvPr/>
            </p:nvSpPr>
            <p:spPr>
              <a:xfrm>
                <a:off x="6475587" y="1750480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Datasets, GitHub etc.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4469705B-35CF-45DF-B15A-1EDA15BB3F58}"/>
                  </a:ext>
                </a:extLst>
              </p:cNvPr>
              <p:cNvSpPr txBox="1"/>
              <p:nvPr/>
            </p:nvSpPr>
            <p:spPr>
              <a:xfrm>
                <a:off x="6475587" y="1411926"/>
                <a:ext cx="4507692" cy="369332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References &amp; Conclusion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5DDD0C1-455E-43C4-941C-6788EFDC3212}"/>
                </a:ext>
              </a:extLst>
            </p:cNvPr>
            <p:cNvGrpSpPr/>
            <p:nvPr/>
          </p:nvGrpSpPr>
          <p:grpSpPr>
            <a:xfrm>
              <a:off x="5706462" y="1149869"/>
              <a:ext cx="790407" cy="790407"/>
              <a:chOff x="5833678" y="585323"/>
              <a:chExt cx="790407" cy="790407"/>
            </a:xfrm>
          </p:grpSpPr>
          <p:sp>
            <p:nvSpPr>
              <p:cNvPr id="240" name="Arc 3">
                <a:extLst>
                  <a:ext uri="{FF2B5EF4-FFF2-40B4-BE49-F238E27FC236}">
                    <a16:creationId xmlns:a16="http://schemas.microsoft.com/office/drawing/2014/main" id="{EF06397A-76F0-4C59-AE11-F4F33000BF4E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C3E3F89E-4D87-4962-BB9B-CA5B5479330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E28A31D-D262-4D97-A8EE-23688BBA650D}"/>
                </a:ext>
              </a:extLst>
            </p:cNvPr>
            <p:cNvSpPr txBox="1"/>
            <p:nvPr/>
          </p:nvSpPr>
          <p:spPr>
            <a:xfrm>
              <a:off x="5707466" y="1304507"/>
              <a:ext cx="791411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01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D2D10F-3FDE-407F-902A-32998D261CE9}"/>
                </a:ext>
              </a:extLst>
            </p:cNvPr>
            <p:cNvGrpSpPr/>
            <p:nvPr/>
          </p:nvGrpSpPr>
          <p:grpSpPr>
            <a:xfrm>
              <a:off x="5706462" y="2117002"/>
              <a:ext cx="790407" cy="790407"/>
              <a:chOff x="5833678" y="1552456"/>
              <a:chExt cx="790407" cy="790407"/>
            </a:xfrm>
          </p:grpSpPr>
          <p:sp>
            <p:nvSpPr>
              <p:cNvPr id="241" name="Arc 3">
                <a:extLst>
                  <a:ext uri="{FF2B5EF4-FFF2-40B4-BE49-F238E27FC236}">
                    <a16:creationId xmlns:a16="http://schemas.microsoft.com/office/drawing/2014/main" id="{72088EE0-7E0F-45CC-A687-4CD2420660FF}"/>
                  </a:ext>
                </a:extLst>
              </p:cNvPr>
              <p:cNvSpPr/>
              <p:nvPr/>
            </p:nvSpPr>
            <p:spPr>
              <a:xfrm>
                <a:off x="5833678" y="1552456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A7777B2-1B56-4515-914F-5C40502F97CF}"/>
                  </a:ext>
                </a:extLst>
              </p:cNvPr>
              <p:cNvSpPr/>
              <p:nvPr/>
            </p:nvSpPr>
            <p:spPr>
              <a:xfrm>
                <a:off x="5907909" y="1625182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40E1F76-EDB6-4F25-9269-618C0382AEBA}"/>
                </a:ext>
              </a:extLst>
            </p:cNvPr>
            <p:cNvSpPr txBox="1"/>
            <p:nvPr/>
          </p:nvSpPr>
          <p:spPr>
            <a:xfrm>
              <a:off x="5707466" y="2271640"/>
              <a:ext cx="791411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02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EB134-EFAD-4B6E-BAF4-1B935097273E}"/>
                </a:ext>
              </a:extLst>
            </p:cNvPr>
            <p:cNvGrpSpPr/>
            <p:nvPr/>
          </p:nvGrpSpPr>
          <p:grpSpPr>
            <a:xfrm>
              <a:off x="5706462" y="3084135"/>
              <a:ext cx="790407" cy="790407"/>
              <a:chOff x="5833678" y="2519589"/>
              <a:chExt cx="790407" cy="790407"/>
            </a:xfrm>
          </p:grpSpPr>
          <p:sp>
            <p:nvSpPr>
              <p:cNvPr id="242" name="Arc 3">
                <a:extLst>
                  <a:ext uri="{FF2B5EF4-FFF2-40B4-BE49-F238E27FC236}">
                    <a16:creationId xmlns:a16="http://schemas.microsoft.com/office/drawing/2014/main" id="{CA9824D3-2AE0-44FE-9B92-09C3BCE9C5CE}"/>
                  </a:ext>
                </a:extLst>
              </p:cNvPr>
              <p:cNvSpPr/>
              <p:nvPr/>
            </p:nvSpPr>
            <p:spPr>
              <a:xfrm>
                <a:off x="5833678" y="2519589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05C85804-145A-4F91-A0A7-72DB06043D6B}"/>
                  </a:ext>
                </a:extLst>
              </p:cNvPr>
              <p:cNvSpPr/>
              <p:nvPr/>
            </p:nvSpPr>
            <p:spPr>
              <a:xfrm>
                <a:off x="5907909" y="2592315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12D83D11-487A-4450-890B-6A7A8FC9FF53}"/>
                </a:ext>
              </a:extLst>
            </p:cNvPr>
            <p:cNvSpPr txBox="1"/>
            <p:nvPr/>
          </p:nvSpPr>
          <p:spPr>
            <a:xfrm>
              <a:off x="5707466" y="3238773"/>
              <a:ext cx="791411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03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2154CEB-D73E-4D16-9446-E2BCE3042896}"/>
                </a:ext>
              </a:extLst>
            </p:cNvPr>
            <p:cNvGrpSpPr/>
            <p:nvPr/>
          </p:nvGrpSpPr>
          <p:grpSpPr>
            <a:xfrm>
              <a:off x="5706462" y="4051268"/>
              <a:ext cx="790407" cy="790407"/>
              <a:chOff x="5833678" y="3486722"/>
              <a:chExt cx="790407" cy="790407"/>
            </a:xfrm>
          </p:grpSpPr>
          <p:sp>
            <p:nvSpPr>
              <p:cNvPr id="243" name="Arc 3">
                <a:extLst>
                  <a:ext uri="{FF2B5EF4-FFF2-40B4-BE49-F238E27FC236}">
                    <a16:creationId xmlns:a16="http://schemas.microsoft.com/office/drawing/2014/main" id="{3D2FA1E1-AD1A-4D2E-A099-8649A9CA1168}"/>
                  </a:ext>
                </a:extLst>
              </p:cNvPr>
              <p:cNvSpPr/>
              <p:nvPr/>
            </p:nvSpPr>
            <p:spPr>
              <a:xfrm>
                <a:off x="5833678" y="3486722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4115DEC5-8921-4A62-82C2-B7535F231D3A}"/>
                  </a:ext>
                </a:extLst>
              </p:cNvPr>
              <p:cNvSpPr/>
              <p:nvPr/>
            </p:nvSpPr>
            <p:spPr>
              <a:xfrm>
                <a:off x="5907909" y="3559448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39BB4D9-2FAF-48C8-B9AD-8BD88896AFA1}"/>
                </a:ext>
              </a:extLst>
            </p:cNvPr>
            <p:cNvSpPr txBox="1"/>
            <p:nvPr/>
          </p:nvSpPr>
          <p:spPr>
            <a:xfrm>
              <a:off x="5707466" y="4205906"/>
              <a:ext cx="791411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04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AC6D9BB-CB43-4F39-8037-52A029C7727E}"/>
                </a:ext>
              </a:extLst>
            </p:cNvPr>
            <p:cNvGrpSpPr/>
            <p:nvPr/>
          </p:nvGrpSpPr>
          <p:grpSpPr>
            <a:xfrm>
              <a:off x="5707215" y="5018400"/>
              <a:ext cx="790407" cy="790407"/>
              <a:chOff x="5834431" y="4453854"/>
              <a:chExt cx="790407" cy="790407"/>
            </a:xfrm>
          </p:grpSpPr>
          <p:sp>
            <p:nvSpPr>
              <p:cNvPr id="244" name="Arc 3">
                <a:extLst>
                  <a:ext uri="{FF2B5EF4-FFF2-40B4-BE49-F238E27FC236}">
                    <a16:creationId xmlns:a16="http://schemas.microsoft.com/office/drawing/2014/main" id="{2A74640F-5F99-4631-85D4-53C95EC158C5}"/>
                  </a:ext>
                </a:extLst>
              </p:cNvPr>
              <p:cNvSpPr/>
              <p:nvPr/>
            </p:nvSpPr>
            <p:spPr>
              <a:xfrm>
                <a:off x="5834431" y="4453854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BBA4BF03-E92C-4821-B2F5-790D8395012E}"/>
                  </a:ext>
                </a:extLst>
              </p:cNvPr>
              <p:cNvSpPr/>
              <p:nvPr/>
            </p:nvSpPr>
            <p:spPr>
              <a:xfrm>
                <a:off x="5907909" y="4526580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A793B83-1CB5-4269-9019-EF583D577A36}"/>
                </a:ext>
              </a:extLst>
            </p:cNvPr>
            <p:cNvSpPr txBox="1"/>
            <p:nvPr/>
          </p:nvSpPr>
          <p:spPr>
            <a:xfrm>
              <a:off x="5707466" y="5173038"/>
              <a:ext cx="791411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05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887B71FA-CD8F-4E9D-BD62-3FE6843BDF9A}"/>
                </a:ext>
              </a:extLst>
            </p:cNvPr>
            <p:cNvSpPr txBox="1"/>
            <p:nvPr/>
          </p:nvSpPr>
          <p:spPr>
            <a:xfrm>
              <a:off x="1195541" y="956531"/>
              <a:ext cx="3142531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cs typeface="Calibri Light" panose="020F0302020204030204" pitchFamily="34" charset="0"/>
                </a:rPr>
                <a:t>Contents</a:t>
              </a:r>
              <a:endParaRPr kumimoji="0" lang="ko-KR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12DE3DA-3862-42DF-9A54-F9EFD3B00258}"/>
                </a:ext>
              </a:extLst>
            </p:cNvPr>
            <p:cNvGrpSpPr/>
            <p:nvPr/>
          </p:nvGrpSpPr>
          <p:grpSpPr>
            <a:xfrm>
              <a:off x="691755" y="2086145"/>
              <a:ext cx="4450336" cy="3920434"/>
              <a:chOff x="1211957" y="656705"/>
              <a:chExt cx="4971329" cy="4379392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CBC4AAB-A158-4AAB-8F66-86A9B70B19A1}"/>
                  </a:ext>
                </a:extLst>
              </p:cNvPr>
              <p:cNvCxnSpPr>
                <a:cxnSpLocks/>
                <a:stCxn id="279" idx="0"/>
                <a:endCxn id="278" idx="4"/>
              </p:cNvCxnSpPr>
              <p:nvPr userDrawn="1"/>
            </p:nvCxnSpPr>
            <p:spPr>
              <a:xfrm flipH="1">
                <a:off x="5986161" y="2759940"/>
                <a:ext cx="140803" cy="82823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26A04FC1-95B3-4479-9F2E-B7D63BC3C27E}"/>
                  </a:ext>
                </a:extLst>
              </p:cNvPr>
              <p:cNvCxnSpPr>
                <a:cxnSpLocks/>
                <a:stCxn id="278" idx="7"/>
                <a:endCxn id="286" idx="2"/>
              </p:cNvCxnSpPr>
              <p:nvPr userDrawn="1"/>
            </p:nvCxnSpPr>
            <p:spPr>
              <a:xfrm flipH="1">
                <a:off x="4112241" y="3732396"/>
                <a:ext cx="1814182" cy="12473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F1B55E58-AE32-4CC7-A683-AA903E93BA86}"/>
                  </a:ext>
                </a:extLst>
              </p:cNvPr>
              <p:cNvCxnSpPr>
                <a:cxnSpLocks/>
                <a:stCxn id="278" idx="6"/>
                <a:endCxn id="285" idx="2"/>
              </p:cNvCxnSpPr>
              <p:nvPr userDrawn="1"/>
            </p:nvCxnSpPr>
            <p:spPr>
              <a:xfrm flipH="1">
                <a:off x="4803222" y="3672657"/>
                <a:ext cx="1098458" cy="3646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C5C4A419-D323-4475-9573-F6D96188E9B4}"/>
                  </a:ext>
                </a:extLst>
              </p:cNvPr>
              <p:cNvCxnSpPr>
                <a:cxnSpLocks/>
                <a:stCxn id="285" idx="7"/>
                <a:endCxn id="286" idx="3"/>
              </p:cNvCxnSpPr>
              <p:nvPr userDrawn="1"/>
            </p:nvCxnSpPr>
            <p:spPr>
              <a:xfrm flipH="1">
                <a:off x="4095746" y="4097077"/>
                <a:ext cx="563256" cy="84287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B1194725-508B-4085-83AF-0AF14AF7D879}"/>
                  </a:ext>
                </a:extLst>
              </p:cNvPr>
              <p:cNvCxnSpPr>
                <a:cxnSpLocks/>
                <a:stCxn id="279" idx="4"/>
                <a:endCxn id="292" idx="1"/>
              </p:cNvCxnSpPr>
              <p:nvPr userDrawn="1"/>
            </p:nvCxnSpPr>
            <p:spPr>
              <a:xfrm flipH="1" flipV="1">
                <a:off x="5728406" y="1933680"/>
                <a:ext cx="398559" cy="71361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4268ACC-7B50-462B-AB17-C79182C459F2}"/>
                  </a:ext>
                </a:extLst>
              </p:cNvPr>
              <p:cNvCxnSpPr>
                <a:cxnSpLocks/>
                <a:stCxn id="280" idx="3"/>
                <a:endCxn id="292" idx="7"/>
              </p:cNvCxnSpPr>
              <p:nvPr userDrawn="1"/>
            </p:nvCxnSpPr>
            <p:spPr>
              <a:xfrm flipV="1">
                <a:off x="4921530" y="1933680"/>
                <a:ext cx="727225" cy="2784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357E40DD-2E9A-4798-A2DB-8C32ACDB2FA8}"/>
                  </a:ext>
                </a:extLst>
              </p:cNvPr>
              <p:cNvCxnSpPr>
                <a:cxnSpLocks/>
                <a:stCxn id="280" idx="2"/>
                <a:endCxn id="279" idx="6"/>
              </p:cNvCxnSpPr>
              <p:nvPr userDrawn="1"/>
            </p:nvCxnSpPr>
            <p:spPr>
              <a:xfrm>
                <a:off x="4946275" y="2271818"/>
                <a:ext cx="1124369" cy="431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8B7F208A-6250-479B-B59B-EEEF7C6FDAFA}"/>
                  </a:ext>
                </a:extLst>
              </p:cNvPr>
              <p:cNvCxnSpPr>
                <a:cxnSpLocks/>
                <a:stCxn id="285" idx="4"/>
                <a:endCxn id="280" idx="0"/>
              </p:cNvCxnSpPr>
              <p:nvPr userDrawn="1"/>
            </p:nvCxnSpPr>
            <p:spPr>
              <a:xfrm flipV="1">
                <a:off x="4718739" y="2356301"/>
                <a:ext cx="143053" cy="1596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DC13355-2E23-4D44-937E-A28E4D498F55}"/>
                  </a:ext>
                </a:extLst>
              </p:cNvPr>
              <p:cNvCxnSpPr>
                <a:cxnSpLocks/>
                <a:stCxn id="284" idx="3"/>
                <a:endCxn id="280" idx="7"/>
              </p:cNvCxnSpPr>
              <p:nvPr userDrawn="1"/>
            </p:nvCxnSpPr>
            <p:spPr>
              <a:xfrm flipV="1">
                <a:off x="3569267" y="2331557"/>
                <a:ext cx="1232788" cy="15426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26C3E5D-5312-4DDE-9F90-07D2A2F7F1EC}"/>
                  </a:ext>
                </a:extLst>
              </p:cNvPr>
              <p:cNvCxnSpPr>
                <a:cxnSpLocks/>
                <a:stCxn id="284" idx="2"/>
                <a:endCxn id="285" idx="6"/>
              </p:cNvCxnSpPr>
              <p:nvPr userDrawn="1"/>
            </p:nvCxnSpPr>
            <p:spPr>
              <a:xfrm>
                <a:off x="3582076" y="3937537"/>
                <a:ext cx="1052181" cy="9980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8893CEB-F043-4009-8F3C-92A926CF50B9}"/>
                  </a:ext>
                </a:extLst>
              </p:cNvPr>
              <p:cNvCxnSpPr>
                <a:cxnSpLocks/>
                <a:stCxn id="284" idx="1"/>
                <a:endCxn id="286" idx="4"/>
              </p:cNvCxnSpPr>
              <p:nvPr userDrawn="1"/>
            </p:nvCxnSpPr>
            <p:spPr>
              <a:xfrm>
                <a:off x="3546319" y="3991410"/>
                <a:ext cx="509601" cy="9320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934BFA1D-1F76-4E27-AE27-01A35DAF478F}"/>
                  </a:ext>
                </a:extLst>
              </p:cNvPr>
              <p:cNvCxnSpPr>
                <a:cxnSpLocks/>
                <a:stCxn id="282" idx="1"/>
                <a:endCxn id="296" idx="6"/>
              </p:cNvCxnSpPr>
              <p:nvPr userDrawn="1"/>
            </p:nvCxnSpPr>
            <p:spPr>
              <a:xfrm>
                <a:off x="2027916" y="3374208"/>
                <a:ext cx="855063" cy="9086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6B167CB-0ADD-45D2-983D-7663DBE1B171}"/>
                  </a:ext>
                </a:extLst>
              </p:cNvPr>
              <p:cNvCxnSpPr>
                <a:cxnSpLocks/>
                <a:stCxn id="282" idx="0"/>
                <a:endCxn id="283" idx="4"/>
              </p:cNvCxnSpPr>
              <p:nvPr userDrawn="1"/>
            </p:nvCxnSpPr>
            <p:spPr>
              <a:xfrm>
                <a:off x="1986037" y="3384424"/>
                <a:ext cx="145307" cy="115633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0DF57746-4E6E-4EBC-A040-26C95C90CC4C}"/>
                  </a:ext>
                </a:extLst>
              </p:cNvPr>
              <p:cNvCxnSpPr>
                <a:cxnSpLocks/>
                <a:stCxn id="288" idx="1"/>
                <a:endCxn id="281" idx="5"/>
              </p:cNvCxnSpPr>
              <p:nvPr userDrawn="1"/>
            </p:nvCxnSpPr>
            <p:spPr>
              <a:xfrm>
                <a:off x="1892362" y="1623240"/>
                <a:ext cx="839261" cy="7225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23FEE2A4-03AC-4286-AD33-B7949441F2CF}"/>
                  </a:ext>
                </a:extLst>
              </p:cNvPr>
              <p:cNvCxnSpPr>
                <a:cxnSpLocks/>
                <a:stCxn id="288" idx="7"/>
                <a:endCxn id="287" idx="4"/>
              </p:cNvCxnSpPr>
              <p:nvPr userDrawn="1"/>
            </p:nvCxnSpPr>
            <p:spPr>
              <a:xfrm flipH="1">
                <a:off x="1296439" y="1623239"/>
                <a:ext cx="476446" cy="13095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BC56D19B-4928-4EF2-B9B8-C9FC6FA4DBA2}"/>
                  </a:ext>
                </a:extLst>
              </p:cNvPr>
              <p:cNvCxnSpPr>
                <a:cxnSpLocks/>
                <a:stCxn id="288" idx="3"/>
                <a:endCxn id="289" idx="6"/>
              </p:cNvCxnSpPr>
              <p:nvPr userDrawn="1"/>
            </p:nvCxnSpPr>
            <p:spPr>
              <a:xfrm flipV="1">
                <a:off x="1892361" y="727452"/>
                <a:ext cx="1166684" cy="7763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FF060A42-2D2C-413C-ABCE-93F7A2EF00AE}"/>
                  </a:ext>
                </a:extLst>
              </p:cNvPr>
              <p:cNvCxnSpPr>
                <a:cxnSpLocks/>
                <a:stCxn id="294" idx="7"/>
                <a:endCxn id="289" idx="1"/>
              </p:cNvCxnSpPr>
              <p:nvPr userDrawn="1"/>
            </p:nvCxnSpPr>
            <p:spPr>
              <a:xfrm flipH="1" flipV="1">
                <a:off x="3162186" y="741322"/>
                <a:ext cx="918478" cy="1957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F8E04CC-5ECD-47E2-9460-CCE15AA35AB1}"/>
                  </a:ext>
                </a:extLst>
              </p:cNvPr>
              <p:cNvCxnSpPr>
                <a:cxnSpLocks/>
                <a:stCxn id="292" idx="4"/>
                <a:endCxn id="293" idx="1"/>
              </p:cNvCxnSpPr>
              <p:nvPr userDrawn="1"/>
            </p:nvCxnSpPr>
            <p:spPr>
              <a:xfrm flipH="1" flipV="1">
                <a:off x="5059157" y="1301491"/>
                <a:ext cx="629423" cy="5360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5D4D4F6D-D461-4F1E-818D-E59C57A4767C}"/>
                  </a:ext>
                </a:extLst>
              </p:cNvPr>
              <p:cNvCxnSpPr>
                <a:cxnSpLocks/>
                <a:stCxn id="289" idx="0"/>
                <a:endCxn id="290" idx="5"/>
              </p:cNvCxnSpPr>
              <p:nvPr userDrawn="1"/>
            </p:nvCxnSpPr>
            <p:spPr>
              <a:xfrm>
                <a:off x="3127914" y="767468"/>
                <a:ext cx="856384" cy="10948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9A22372-C863-41AF-B86D-55AAFA0A2DE6}"/>
                  </a:ext>
                </a:extLst>
              </p:cNvPr>
              <p:cNvCxnSpPr>
                <a:cxnSpLocks/>
                <a:stCxn id="294" idx="1"/>
                <a:endCxn id="293" idx="5"/>
              </p:cNvCxnSpPr>
              <p:nvPr userDrawn="1"/>
            </p:nvCxnSpPr>
            <p:spPr>
              <a:xfrm>
                <a:off x="4200142" y="937069"/>
                <a:ext cx="779366" cy="28477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5AA15F9-4959-4BE4-AB10-6738B7D0F38A}"/>
                  </a:ext>
                </a:extLst>
              </p:cNvPr>
              <p:cNvCxnSpPr>
                <a:cxnSpLocks/>
                <a:stCxn id="288" idx="0"/>
                <a:endCxn id="282" idx="5"/>
              </p:cNvCxnSpPr>
              <p:nvPr userDrawn="1"/>
            </p:nvCxnSpPr>
            <p:spPr>
              <a:xfrm>
                <a:off x="1832622" y="1647984"/>
                <a:ext cx="128751" cy="163533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2E16A4CE-37EA-4E8B-A641-011CF6BF5C76}"/>
                  </a:ext>
                </a:extLst>
              </p:cNvPr>
              <p:cNvCxnSpPr>
                <a:cxnSpLocks/>
                <a:stCxn id="283" idx="5"/>
                <a:endCxn id="287" idx="0"/>
              </p:cNvCxnSpPr>
              <p:nvPr userDrawn="1"/>
            </p:nvCxnSpPr>
            <p:spPr>
              <a:xfrm flipH="1" flipV="1">
                <a:off x="1296439" y="3101754"/>
                <a:ext cx="781816" cy="14759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2005F779-6C9D-4E7A-8AE0-9606CE79684F}"/>
                  </a:ext>
                </a:extLst>
              </p:cNvPr>
              <p:cNvCxnSpPr>
                <a:cxnSpLocks/>
                <a:stCxn id="287" idx="1"/>
                <a:endCxn id="282" idx="0"/>
              </p:cNvCxnSpPr>
              <p:nvPr userDrawn="1"/>
            </p:nvCxnSpPr>
            <p:spPr>
              <a:xfrm>
                <a:off x="1356177" y="3077010"/>
                <a:ext cx="629860" cy="30741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5165F421-AAB1-4149-8051-A68BA4D355AD}"/>
                  </a:ext>
                </a:extLst>
              </p:cNvPr>
              <p:cNvCxnSpPr>
                <a:cxnSpLocks/>
                <a:stCxn id="283" idx="1"/>
                <a:endCxn id="286" idx="6"/>
              </p:cNvCxnSpPr>
              <p:nvPr userDrawn="1"/>
            </p:nvCxnSpPr>
            <p:spPr>
              <a:xfrm>
                <a:off x="2220454" y="4668931"/>
                <a:ext cx="1779146" cy="3108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0C215CE7-C5F0-4734-A40A-68904E83661D}"/>
                  </a:ext>
                </a:extLst>
              </p:cNvPr>
              <p:cNvCxnSpPr>
                <a:cxnSpLocks/>
                <a:stCxn id="282" idx="2"/>
                <a:endCxn id="284" idx="6"/>
              </p:cNvCxnSpPr>
              <p:nvPr userDrawn="1"/>
            </p:nvCxnSpPr>
            <p:spPr>
              <a:xfrm>
                <a:off x="2050304" y="3337370"/>
                <a:ext cx="1365953" cy="5677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3647E078-99C4-41F5-A15E-5387088AF116}"/>
                  </a:ext>
                </a:extLst>
              </p:cNvPr>
              <p:cNvCxnSpPr>
                <a:cxnSpLocks/>
                <a:stCxn id="281" idx="1"/>
                <a:endCxn id="284" idx="5"/>
              </p:cNvCxnSpPr>
              <p:nvPr userDrawn="1"/>
            </p:nvCxnSpPr>
            <p:spPr>
              <a:xfrm>
                <a:off x="2851098" y="2465260"/>
                <a:ext cx="600917" cy="13859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621E7DE-014D-4C51-BF8F-7F656B55142B}"/>
                  </a:ext>
                </a:extLst>
              </p:cNvPr>
              <p:cNvCxnSpPr>
                <a:cxnSpLocks/>
                <a:stCxn id="281" idx="3"/>
              </p:cNvCxnSpPr>
              <p:nvPr userDrawn="1"/>
            </p:nvCxnSpPr>
            <p:spPr>
              <a:xfrm flipV="1">
                <a:off x="2851098" y="1917464"/>
                <a:ext cx="1108580" cy="42831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894669EC-533F-40A1-AABF-F9517AB4F23C}"/>
                  </a:ext>
                </a:extLst>
              </p:cNvPr>
              <p:cNvCxnSpPr>
                <a:cxnSpLocks/>
                <a:stCxn id="284" idx="4"/>
                <a:endCxn id="290" idx="7"/>
              </p:cNvCxnSpPr>
              <p:nvPr userDrawn="1"/>
            </p:nvCxnSpPr>
            <p:spPr>
              <a:xfrm flipV="1">
                <a:off x="3515393" y="1981755"/>
                <a:ext cx="468905" cy="185664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209F1628-B6DA-4B60-9513-685A05C661A3}"/>
                  </a:ext>
                </a:extLst>
              </p:cNvPr>
              <p:cNvCxnSpPr>
                <a:cxnSpLocks/>
                <a:stCxn id="280" idx="5"/>
                <a:endCxn id="290" idx="1"/>
              </p:cNvCxnSpPr>
              <p:nvPr userDrawn="1"/>
            </p:nvCxnSpPr>
            <p:spPr>
              <a:xfrm flipH="1" flipV="1">
                <a:off x="4103774" y="1981755"/>
                <a:ext cx="698280" cy="23032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B594045-14C6-451F-A50A-413D39BF4B63}"/>
                  </a:ext>
                </a:extLst>
              </p:cNvPr>
              <p:cNvCxnSpPr>
                <a:cxnSpLocks/>
                <a:stCxn id="281" idx="7"/>
                <a:endCxn id="282" idx="3"/>
              </p:cNvCxnSpPr>
              <p:nvPr userDrawn="1"/>
            </p:nvCxnSpPr>
            <p:spPr>
              <a:xfrm flipH="1">
                <a:off x="2040089" y="2465260"/>
                <a:ext cx="691533" cy="8302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A7726FB2-6DAA-4398-89D9-4754934B1D82}"/>
                  </a:ext>
                </a:extLst>
              </p:cNvPr>
              <p:cNvCxnSpPr>
                <a:cxnSpLocks/>
                <a:stCxn id="279" idx="7"/>
                <a:endCxn id="285" idx="3"/>
              </p:cNvCxnSpPr>
              <p:nvPr userDrawn="1"/>
            </p:nvCxnSpPr>
            <p:spPr>
              <a:xfrm flipH="1">
                <a:off x="4778478" y="2743444"/>
                <a:ext cx="1308662" cy="123415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1770028A-C3E6-4B16-A1CB-BC77A53008CC}"/>
                  </a:ext>
                </a:extLst>
              </p:cNvPr>
              <p:cNvCxnSpPr>
                <a:cxnSpLocks/>
                <a:stCxn id="293" idx="7"/>
                <a:endCxn id="290" idx="3"/>
              </p:cNvCxnSpPr>
              <p:nvPr userDrawn="1"/>
            </p:nvCxnSpPr>
            <p:spPr>
              <a:xfrm flipH="1">
                <a:off x="4103775" y="1301491"/>
                <a:ext cx="875733" cy="56078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F6856287-5EBB-452F-A99D-B068AB4B59D0}"/>
                  </a:ext>
                </a:extLst>
              </p:cNvPr>
              <p:cNvCxnSpPr>
                <a:cxnSpLocks/>
                <a:stCxn id="289" idx="7"/>
                <a:endCxn id="281" idx="4"/>
              </p:cNvCxnSpPr>
              <p:nvPr userDrawn="1"/>
            </p:nvCxnSpPr>
            <p:spPr>
              <a:xfrm flipH="1">
                <a:off x="2791359" y="761725"/>
                <a:ext cx="293833" cy="155931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30786661-80D5-4BF3-9618-818998DAD232}"/>
                  </a:ext>
                </a:extLst>
              </p:cNvPr>
              <p:cNvSpPr/>
              <p:nvPr userDrawn="1"/>
            </p:nvSpPr>
            <p:spPr>
              <a:xfrm flipH="1" flipV="1">
                <a:off x="5901680" y="3588176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4866C835-0E2B-45B7-AFB3-338FF000B3D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6070644" y="2647298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0350054-2C09-48D0-9913-6BF11784A702}"/>
                  </a:ext>
                </a:extLst>
              </p:cNvPr>
              <p:cNvSpPr/>
              <p:nvPr userDrawn="1"/>
            </p:nvSpPr>
            <p:spPr>
              <a:xfrm flipH="1" flipV="1">
                <a:off x="4777310" y="2187336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F37B5012-A4C8-459B-B8E9-E307C8097561}"/>
                  </a:ext>
                </a:extLst>
              </p:cNvPr>
              <p:cNvSpPr/>
              <p:nvPr userDrawn="1"/>
            </p:nvSpPr>
            <p:spPr>
              <a:xfrm flipH="1" flipV="1">
                <a:off x="2706878" y="232103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6E7817E-47E5-452E-B8EB-B6FA489A8D4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527431" flipH="1" flipV="1">
                <a:off x="1938324" y="3272443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4D181E20-4F3D-48B8-BD73-97CE03582DD1}"/>
                  </a:ext>
                </a:extLst>
              </p:cNvPr>
              <p:cNvSpPr/>
              <p:nvPr userDrawn="1"/>
            </p:nvSpPr>
            <p:spPr>
              <a:xfrm rot="20861494" flipH="1" flipV="1">
                <a:off x="2064872" y="4538818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F58B4F44-DA0E-4A4C-A111-AAE86447724F}"/>
                  </a:ext>
                </a:extLst>
              </p:cNvPr>
              <p:cNvSpPr/>
              <p:nvPr userDrawn="1"/>
            </p:nvSpPr>
            <p:spPr>
              <a:xfrm rot="664413" flipH="1" flipV="1">
                <a:off x="3414685" y="3836828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51FF0EC0-477C-4D99-AA76-0DA91BB4F52A}"/>
                  </a:ext>
                </a:extLst>
              </p:cNvPr>
              <p:cNvSpPr/>
              <p:nvPr userDrawn="1"/>
            </p:nvSpPr>
            <p:spPr>
              <a:xfrm flipH="1" flipV="1">
                <a:off x="4634257" y="3952857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AF3D0328-F4BD-47FF-954F-EA64F4AB29D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3999600" y="4923455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EE5F67C7-1435-42EB-BEBF-24220634491C}"/>
                  </a:ext>
                </a:extLst>
              </p:cNvPr>
              <p:cNvSpPr/>
              <p:nvPr userDrawn="1"/>
            </p:nvSpPr>
            <p:spPr>
              <a:xfrm flipH="1" flipV="1">
                <a:off x="1211957" y="2932790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91EC90D4-5085-47AA-920B-8A73F44CD95A}"/>
                  </a:ext>
                </a:extLst>
              </p:cNvPr>
              <p:cNvSpPr/>
              <p:nvPr userDrawn="1"/>
            </p:nvSpPr>
            <p:spPr>
              <a:xfrm flipH="1" flipV="1">
                <a:off x="1748141" y="147901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CB063A3B-C376-45FF-95AC-6645DB64F33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20709530" flipH="1" flipV="1">
                <a:off x="3057167" y="656705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BD65CBA3-2C60-4984-9678-A8E6EBE20D1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flipH="1" flipV="1">
                <a:off x="3959554" y="1837534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BF26C610-680B-40FF-A525-62B6AC5E007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632260" y="1837534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F06922BE-EF93-4CEC-BBBB-FFEE6591336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4963011" y="1205346"/>
                <a:ext cx="112642" cy="11264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FAE03995-A93C-469D-9D07-4A99573F51B1}"/>
                  </a:ext>
                </a:extLst>
              </p:cNvPr>
              <p:cNvSpPr/>
              <p:nvPr/>
            </p:nvSpPr>
            <p:spPr>
              <a:xfrm flipH="1" flipV="1">
                <a:off x="4055922" y="792849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EB78B030-4B79-453C-B634-8C4FC6F53667}"/>
                  </a:ext>
                </a:extLst>
              </p:cNvPr>
              <p:cNvCxnSpPr>
                <a:cxnSpLocks/>
                <a:stCxn id="294" idx="0"/>
                <a:endCxn id="290" idx="0"/>
              </p:cNvCxnSpPr>
              <p:nvPr/>
            </p:nvCxnSpPr>
            <p:spPr>
              <a:xfrm flipH="1">
                <a:off x="4044036" y="961813"/>
                <a:ext cx="96367" cy="104468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E8E5AE71-DE1D-421E-A807-4F145249CE77}"/>
                  </a:ext>
                </a:extLst>
              </p:cNvPr>
              <p:cNvSpPr/>
              <p:nvPr/>
            </p:nvSpPr>
            <p:spPr>
              <a:xfrm flipH="1" flipV="1">
                <a:off x="2882979" y="4198345"/>
                <a:ext cx="168964" cy="16896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87D14406-C943-4BB0-82BB-C032850E2F5D}"/>
                  </a:ext>
                </a:extLst>
              </p:cNvPr>
              <p:cNvCxnSpPr>
                <a:cxnSpLocks/>
                <a:stCxn id="296" idx="1"/>
                <a:endCxn id="286" idx="6"/>
              </p:cNvCxnSpPr>
              <p:nvPr/>
            </p:nvCxnSpPr>
            <p:spPr>
              <a:xfrm>
                <a:off x="3027200" y="4342565"/>
                <a:ext cx="972400" cy="6372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4D9A3909-9877-421F-B22B-8DEE65A5026E}"/>
                  </a:ext>
                </a:extLst>
              </p:cNvPr>
              <p:cNvCxnSpPr>
                <a:cxnSpLocks/>
                <a:stCxn id="283" idx="3"/>
                <a:endCxn id="296" idx="7"/>
              </p:cNvCxnSpPr>
              <p:nvPr/>
            </p:nvCxnSpPr>
            <p:spPr>
              <a:xfrm flipV="1">
                <a:off x="2194985" y="4342565"/>
                <a:ext cx="712739" cy="20963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F2E8CF5F-885F-44C1-8758-5EC572331DC0}"/>
                  </a:ext>
                </a:extLst>
              </p:cNvPr>
              <p:cNvCxnSpPr>
                <a:cxnSpLocks/>
                <a:stCxn id="296" idx="2"/>
                <a:endCxn id="284" idx="0"/>
              </p:cNvCxnSpPr>
              <p:nvPr/>
            </p:nvCxnSpPr>
            <p:spPr>
              <a:xfrm flipV="1">
                <a:off x="3051944" y="4004220"/>
                <a:ext cx="430996" cy="2786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19C6F1-8250-4EAD-959B-36BB960804CA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 Introduction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A7FC5-4DCA-401E-838E-AB7230372704}"/>
              </a:ext>
            </a:extLst>
          </p:cNvPr>
          <p:cNvSpPr txBox="1"/>
          <p:nvPr/>
        </p:nvSpPr>
        <p:spPr>
          <a:xfrm>
            <a:off x="0" y="969497"/>
            <a:ext cx="121920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Project scope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Generative Adversarial Network to create art from portrait and abstract datasets.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up project to read data from Google Drive and save output to Google Drive.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 raw dataset into readable and reusable files.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Extended scope: explore additional types of GAN (WGAN/DCGAN)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evaluation of model is difficult compared to classification/regression problems.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 results require large number of epochs and/or complex modeling.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 session running times and limitations on hardware availability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Pro).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Subjective nature and interpretation of “art”.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about this in the </a:t>
            </a:r>
            <a:r>
              <a:rPr lang="en-US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slide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of art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the purpose of this project, any image generated that resembles the style of the dataset to a recognizable degree without introducing overfitted elements or blatant patterns is considered generated art.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A2255E-2CA2-4B98-94A4-577F29B85982}"/>
              </a:ext>
            </a:extLst>
          </p:cNvPr>
          <p:cNvGrpSpPr/>
          <p:nvPr/>
        </p:nvGrpSpPr>
        <p:grpSpPr>
          <a:xfrm>
            <a:off x="3868235" y="66462"/>
            <a:ext cx="790407" cy="790407"/>
            <a:chOff x="5833678" y="585323"/>
            <a:chExt cx="790407" cy="790407"/>
          </a:xfrm>
        </p:grpSpPr>
        <p:sp>
          <p:nvSpPr>
            <p:cNvPr id="70" name="Arc 3">
              <a:extLst>
                <a:ext uri="{FF2B5EF4-FFF2-40B4-BE49-F238E27FC236}">
                  <a16:creationId xmlns:a16="http://schemas.microsoft.com/office/drawing/2014/main" id="{E3A5F1D5-A67C-4334-ADD8-62316B676F3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01E172-53EB-4DE6-BB26-9A3B4C49DA2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FF8CDA-054A-49D6-BB08-3125AF26FF75}"/>
              </a:ext>
            </a:extLst>
          </p:cNvPr>
          <p:cNvSpPr txBox="1"/>
          <p:nvPr/>
        </p:nvSpPr>
        <p:spPr>
          <a:xfrm>
            <a:off x="3869239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19C6F1-8250-4EAD-959B-36BB960804CA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 Introduction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A7FC5-4DCA-401E-838E-AB7230372704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Subjective nature of art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A2255E-2CA2-4B98-94A4-577F29B85982}"/>
              </a:ext>
            </a:extLst>
          </p:cNvPr>
          <p:cNvGrpSpPr/>
          <p:nvPr/>
        </p:nvGrpSpPr>
        <p:grpSpPr>
          <a:xfrm>
            <a:off x="3868235" y="66462"/>
            <a:ext cx="790407" cy="790407"/>
            <a:chOff x="5833678" y="585323"/>
            <a:chExt cx="790407" cy="790407"/>
          </a:xfrm>
        </p:grpSpPr>
        <p:sp>
          <p:nvSpPr>
            <p:cNvPr id="70" name="Arc 3">
              <a:extLst>
                <a:ext uri="{FF2B5EF4-FFF2-40B4-BE49-F238E27FC236}">
                  <a16:creationId xmlns:a16="http://schemas.microsoft.com/office/drawing/2014/main" id="{E3A5F1D5-A67C-4334-ADD8-62316B676F3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01E172-53EB-4DE6-BB26-9A3B4C49DA2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FF8CDA-054A-49D6-BB08-3125AF26FF75}"/>
              </a:ext>
            </a:extLst>
          </p:cNvPr>
          <p:cNvSpPr txBox="1"/>
          <p:nvPr/>
        </p:nvSpPr>
        <p:spPr>
          <a:xfrm>
            <a:off x="3869239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239BE6-5637-4631-A488-646D55DCBFA7}"/>
              </a:ext>
            </a:extLst>
          </p:cNvPr>
          <p:cNvGrpSpPr/>
          <p:nvPr/>
        </p:nvGrpSpPr>
        <p:grpSpPr>
          <a:xfrm>
            <a:off x="21885" y="1433011"/>
            <a:ext cx="12136439" cy="3863749"/>
            <a:chOff x="21885" y="1433011"/>
            <a:chExt cx="12136439" cy="38637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8F4B91-AF46-4AA1-8901-A7474CD3C949}"/>
                </a:ext>
              </a:extLst>
            </p:cNvPr>
            <p:cNvGrpSpPr/>
            <p:nvPr/>
          </p:nvGrpSpPr>
          <p:grpSpPr>
            <a:xfrm>
              <a:off x="21885" y="1435595"/>
              <a:ext cx="2341450" cy="3861165"/>
              <a:chOff x="21885" y="1435595"/>
              <a:chExt cx="2341450" cy="38611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1125BC-0408-468B-B044-9FF3D6AA88E7}"/>
                  </a:ext>
                </a:extLst>
              </p:cNvPr>
              <p:cNvSpPr/>
              <p:nvPr/>
            </p:nvSpPr>
            <p:spPr>
              <a:xfrm>
                <a:off x="21885" y="1435595"/>
                <a:ext cx="2341450" cy="3861165"/>
              </a:xfrm>
              <a:prstGeom prst="rect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r>
                  <a:rPr lang="en-US" sz="1200" dirty="0"/>
                  <a:t>The blood-red mirror</a:t>
                </a:r>
              </a:p>
              <a:p>
                <a:pPr algn="ctr"/>
                <a:r>
                  <a:rPr lang="en-US" sz="1200" dirty="0"/>
                  <a:t>by Gerhard Richter</a:t>
                </a:r>
              </a:p>
              <a:p>
                <a:pPr algn="ctr"/>
                <a:r>
                  <a:rPr lang="en-US" sz="1200" dirty="0"/>
                  <a:t>$1.1 million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BC10613-B229-4DE0-8D2A-90FAFC4AD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883" y="1561238"/>
                <a:ext cx="2069181" cy="264419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F5DF2F-602C-469B-BD69-EF20FD8CE151}"/>
                </a:ext>
              </a:extLst>
            </p:cNvPr>
            <p:cNvGrpSpPr/>
            <p:nvPr/>
          </p:nvGrpSpPr>
          <p:grpSpPr>
            <a:xfrm>
              <a:off x="2379174" y="1433011"/>
              <a:ext cx="3465485" cy="3861165"/>
              <a:chOff x="2379174" y="1433011"/>
              <a:chExt cx="3465485" cy="386116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5A8AED3-BBD4-44EB-9F06-CC5AAFC74A19}"/>
                  </a:ext>
                </a:extLst>
              </p:cNvPr>
              <p:cNvSpPr/>
              <p:nvPr/>
            </p:nvSpPr>
            <p:spPr>
              <a:xfrm>
                <a:off x="2379174" y="1433011"/>
                <a:ext cx="3465485" cy="3861165"/>
              </a:xfrm>
              <a:prstGeom prst="rect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r>
                  <a:rPr lang="en-US" sz="1200" dirty="0"/>
                  <a:t>Untitled</a:t>
                </a:r>
              </a:p>
              <a:p>
                <a:pPr algn="ctr"/>
                <a:r>
                  <a:rPr lang="en-US" sz="1200" dirty="0"/>
                  <a:t>by Cy Twombly</a:t>
                </a:r>
              </a:p>
              <a:p>
                <a:pPr algn="ctr"/>
                <a:r>
                  <a:rPr lang="en-US" sz="1200" dirty="0"/>
                  <a:t>$2.3 million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D8140FB-1F63-4AB5-B1AB-92A39359E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1900" y="1561238"/>
                <a:ext cx="3240631" cy="264419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A53CEBA-D120-410F-82AE-083D21C4AD61}"/>
                </a:ext>
              </a:extLst>
            </p:cNvPr>
            <p:cNvGrpSpPr/>
            <p:nvPr/>
          </p:nvGrpSpPr>
          <p:grpSpPr>
            <a:xfrm>
              <a:off x="5860498" y="1433011"/>
              <a:ext cx="3716146" cy="3861165"/>
              <a:chOff x="5860498" y="1433011"/>
              <a:chExt cx="3716146" cy="386116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F2DC2B-AA6C-4FB7-B053-FF3A34232F7B}"/>
                  </a:ext>
                </a:extLst>
              </p:cNvPr>
              <p:cNvSpPr/>
              <p:nvPr/>
            </p:nvSpPr>
            <p:spPr>
              <a:xfrm>
                <a:off x="5860498" y="1433011"/>
                <a:ext cx="3716146" cy="3861165"/>
              </a:xfrm>
              <a:prstGeom prst="rect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r>
                  <a:rPr lang="en-US" sz="1200" dirty="0"/>
                  <a:t>Onement VI</a:t>
                </a:r>
              </a:p>
              <a:p>
                <a:pPr algn="ctr"/>
                <a:r>
                  <a:rPr lang="en-US" sz="1200" dirty="0"/>
                  <a:t>by Barnett Newman</a:t>
                </a:r>
              </a:p>
              <a:p>
                <a:pPr algn="ctr"/>
                <a:r>
                  <a:rPr lang="en-US" sz="1200" dirty="0"/>
                  <a:t>$43.84 million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95FAB5C-9EA9-482D-BD48-285AE31D9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9993" y="1561237"/>
                <a:ext cx="3525593" cy="2644195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8BD12DB-F1B3-4319-8E98-8C5FF9CA2CE1}"/>
                </a:ext>
              </a:extLst>
            </p:cNvPr>
            <p:cNvGrpSpPr/>
            <p:nvPr/>
          </p:nvGrpSpPr>
          <p:grpSpPr>
            <a:xfrm>
              <a:off x="9596300" y="1433011"/>
              <a:ext cx="2562024" cy="3861165"/>
              <a:chOff x="9596300" y="1433011"/>
              <a:chExt cx="2562024" cy="386116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B3F92A-26C5-4D70-8ABC-3204FE58E27F}"/>
                  </a:ext>
                </a:extLst>
              </p:cNvPr>
              <p:cNvSpPr/>
              <p:nvPr/>
            </p:nvSpPr>
            <p:spPr>
              <a:xfrm>
                <a:off x="9596300" y="1433011"/>
                <a:ext cx="2562024" cy="3861165"/>
              </a:xfrm>
              <a:prstGeom prst="rect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endParaRPr lang="en-US" sz="1200" dirty="0"/>
              </a:p>
              <a:p>
                <a:pPr algn="ctr"/>
                <a:r>
                  <a:rPr lang="en-US" sz="1200" dirty="0"/>
                  <a:t>Orange, Red, Yellow</a:t>
                </a:r>
              </a:p>
              <a:p>
                <a:pPr algn="ctr"/>
                <a:r>
                  <a:rPr lang="en-US" sz="1200" dirty="0"/>
                  <a:t>by Mark Rothko</a:t>
                </a:r>
              </a:p>
              <a:p>
                <a:pPr algn="ctr"/>
                <a:r>
                  <a:rPr lang="en-US" sz="1200" dirty="0"/>
                  <a:t>$86 million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4F75790-88D9-4204-A2E6-916354CF4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3362" y="1561237"/>
                <a:ext cx="2307901" cy="2644195"/>
              </a:xfrm>
              <a:prstGeom prst="rect">
                <a:avLst/>
              </a:prstGeom>
            </p:spPr>
          </p:pic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0048684-5EDC-4E03-9166-7DBE78488B8F}"/>
              </a:ext>
            </a:extLst>
          </p:cNvPr>
          <p:cNvSpPr/>
          <p:nvPr/>
        </p:nvSpPr>
        <p:spPr>
          <a:xfrm>
            <a:off x="4892039" y="6394970"/>
            <a:ext cx="2320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iloboyou.com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E75C-E52F-42E6-96CB-741AB977AB19}"/>
              </a:ext>
            </a:extLst>
          </p:cNvPr>
          <p:cNvSpPr txBox="1"/>
          <p:nvPr/>
        </p:nvSpPr>
        <p:spPr>
          <a:xfrm>
            <a:off x="0" y="546234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Another reason for this might be the controversial status quo of the “art world” as explained in this </a:t>
            </a:r>
            <a:r>
              <a:rPr lang="en-US" dirty="0">
                <a:solidFill>
                  <a:schemeClr val="bg1"/>
                </a:solidFill>
                <a:hlinkClick r:id="rId8"/>
              </a:rPr>
              <a:t>video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222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19C6F1-8250-4EAD-959B-36BB960804CA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Generative Adversarial Networks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3A7FC5-4DCA-401E-838E-AB7230372704}"/>
              </a:ext>
            </a:extLst>
          </p:cNvPr>
          <p:cNvSpPr txBox="1"/>
          <p:nvPr/>
        </p:nvSpPr>
        <p:spPr>
          <a:xfrm>
            <a:off x="0" y="969497"/>
            <a:ext cx="1219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Definition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Adversarial Networks (GANs) are algorithmic architectures that use two neural networks, 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pitting against the other (thus the “adversarial”) in order to generate new, synthetic instances of data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that can pass for real data.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GANs were introduced in a paper by Ian Goodfellow and other researchers at the University of Montreal,</a:t>
            </a: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including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Yoshua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Bengio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 2014.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Widely used in the generation of images, video, and voice.</a:t>
            </a:r>
          </a:p>
          <a:p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types of GANs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Convolutional GANs (DCGANs)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Conditional GANs 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cGANs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StackGANs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InfoGANs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Wasserstein GANs (WGANs)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A2255E-2CA2-4B98-94A4-577F29B85982}"/>
              </a:ext>
            </a:extLst>
          </p:cNvPr>
          <p:cNvGrpSpPr/>
          <p:nvPr/>
        </p:nvGrpSpPr>
        <p:grpSpPr>
          <a:xfrm>
            <a:off x="646859" y="66462"/>
            <a:ext cx="790407" cy="790407"/>
            <a:chOff x="5833678" y="585323"/>
            <a:chExt cx="790407" cy="790407"/>
          </a:xfrm>
        </p:grpSpPr>
        <p:sp>
          <p:nvSpPr>
            <p:cNvPr id="70" name="Arc 3">
              <a:extLst>
                <a:ext uri="{FF2B5EF4-FFF2-40B4-BE49-F238E27FC236}">
                  <a16:creationId xmlns:a16="http://schemas.microsoft.com/office/drawing/2014/main" id="{E3A5F1D5-A67C-4334-ADD8-62316B676F3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01E172-53EB-4DE6-BB26-9A3B4C49DA2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FF8CDA-054A-49D6-BB08-3125AF26FF75}"/>
              </a:ext>
            </a:extLst>
          </p:cNvPr>
          <p:cNvSpPr txBox="1"/>
          <p:nvPr/>
        </p:nvSpPr>
        <p:spPr>
          <a:xfrm>
            <a:off x="647863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41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19C6F1-8250-4EAD-959B-36BB960804CA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Generative Adversarial Networks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A2255E-2CA2-4B98-94A4-577F29B85982}"/>
              </a:ext>
            </a:extLst>
          </p:cNvPr>
          <p:cNvGrpSpPr/>
          <p:nvPr/>
        </p:nvGrpSpPr>
        <p:grpSpPr>
          <a:xfrm>
            <a:off x="646859" y="66462"/>
            <a:ext cx="790407" cy="790407"/>
            <a:chOff x="5833678" y="585323"/>
            <a:chExt cx="790407" cy="790407"/>
          </a:xfrm>
        </p:grpSpPr>
        <p:sp>
          <p:nvSpPr>
            <p:cNvPr id="70" name="Arc 3">
              <a:extLst>
                <a:ext uri="{FF2B5EF4-FFF2-40B4-BE49-F238E27FC236}">
                  <a16:creationId xmlns:a16="http://schemas.microsoft.com/office/drawing/2014/main" id="{E3A5F1D5-A67C-4334-ADD8-62316B676F3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01E172-53EB-4DE6-BB26-9A3B4C49DA2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FF8CDA-054A-49D6-BB08-3125AF26FF75}"/>
              </a:ext>
            </a:extLst>
          </p:cNvPr>
          <p:cNvSpPr txBox="1"/>
          <p:nvPr/>
        </p:nvSpPr>
        <p:spPr>
          <a:xfrm>
            <a:off x="647863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F281C-30B9-4888-A68F-30FDCEFA32D4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Architecture: Generative vs Discriminative Networks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D7EF55-E2DE-49EE-BDF9-DCA8C20EC1C9}"/>
              </a:ext>
            </a:extLst>
          </p:cNvPr>
          <p:cNvSpPr txBox="1"/>
          <p:nvPr/>
        </p:nvSpPr>
        <p:spPr>
          <a:xfrm>
            <a:off x="-1" y="3872915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Discriminative Network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Tries to classify input data. Given the features of an instance of data, predict a label or category to which it 	belongs. In this instance, differentiate between a real and fake painting.</a:t>
            </a:r>
          </a:p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Generative Network</a:t>
            </a:r>
          </a:p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Attempt to predict features given a certain label or category to which that data belongs.</a:t>
            </a:r>
          </a:p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These opposing objectives and competition between the two networks is the hallmark of GANs.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F2CFCA-1667-4754-9C15-E6B6A46D6147}"/>
              </a:ext>
            </a:extLst>
          </p:cNvPr>
          <p:cNvGrpSpPr/>
          <p:nvPr/>
        </p:nvGrpSpPr>
        <p:grpSpPr>
          <a:xfrm>
            <a:off x="3494201" y="1322472"/>
            <a:ext cx="5203597" cy="2546025"/>
            <a:chOff x="3494201" y="1322472"/>
            <a:chExt cx="5203597" cy="25460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EC8ED7-26A5-4848-A055-EFE1DA0B2BF3}"/>
                </a:ext>
              </a:extLst>
            </p:cNvPr>
            <p:cNvGrpSpPr/>
            <p:nvPr/>
          </p:nvGrpSpPr>
          <p:grpSpPr>
            <a:xfrm>
              <a:off x="3494201" y="1322472"/>
              <a:ext cx="5203597" cy="2546025"/>
              <a:chOff x="961533" y="1585932"/>
              <a:chExt cx="5203597" cy="254602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1D6926-C170-4B1D-B8A9-174402BA82E2}"/>
                  </a:ext>
                </a:extLst>
              </p:cNvPr>
              <p:cNvSpPr/>
              <p:nvPr/>
            </p:nvSpPr>
            <p:spPr>
              <a:xfrm>
                <a:off x="961533" y="1585932"/>
                <a:ext cx="5203597" cy="2546025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9558092-5191-485E-84FC-C98C3314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2062" y="1656339"/>
                <a:ext cx="5048250" cy="2390775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7B8A5B-BBD8-469B-A70C-226F9EAD50DE}"/>
                </a:ext>
              </a:extLst>
            </p:cNvPr>
            <p:cNvSpPr txBox="1"/>
            <p:nvPr/>
          </p:nvSpPr>
          <p:spPr>
            <a:xfrm>
              <a:off x="7570917" y="3508864"/>
              <a:ext cx="1052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Source: 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mc.ai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26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19C6F1-8250-4EAD-959B-36BB960804CA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Generative Adversarial Networks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A2255E-2CA2-4B98-94A4-577F29B85982}"/>
              </a:ext>
            </a:extLst>
          </p:cNvPr>
          <p:cNvGrpSpPr/>
          <p:nvPr/>
        </p:nvGrpSpPr>
        <p:grpSpPr>
          <a:xfrm>
            <a:off x="646859" y="66462"/>
            <a:ext cx="790407" cy="790407"/>
            <a:chOff x="5833678" y="585323"/>
            <a:chExt cx="790407" cy="790407"/>
          </a:xfrm>
        </p:grpSpPr>
        <p:sp>
          <p:nvSpPr>
            <p:cNvPr id="70" name="Arc 3">
              <a:extLst>
                <a:ext uri="{FF2B5EF4-FFF2-40B4-BE49-F238E27FC236}">
                  <a16:creationId xmlns:a16="http://schemas.microsoft.com/office/drawing/2014/main" id="{E3A5F1D5-A67C-4334-ADD8-62316B676F3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01E172-53EB-4DE6-BB26-9A3B4C49DA2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FF8CDA-054A-49D6-BB08-3125AF26FF75}"/>
              </a:ext>
            </a:extLst>
          </p:cNvPr>
          <p:cNvSpPr txBox="1"/>
          <p:nvPr/>
        </p:nvSpPr>
        <p:spPr>
          <a:xfrm>
            <a:off x="647863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D7EF55-E2DE-49EE-BDF9-DCA8C20EC1C9}"/>
              </a:ext>
            </a:extLst>
          </p:cNvPr>
          <p:cNvSpPr txBox="1"/>
          <p:nvPr/>
        </p:nvSpPr>
        <p:spPr>
          <a:xfrm>
            <a:off x="0" y="1011507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How GANs work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generator generates and returns an image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generated image is fed into the discriminator alongside a stream of images taken from the actual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discriminator takes in both real and fake images and returns probabilities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143594-0A67-48C9-B0EC-F03C990C6442}"/>
              </a:ext>
            </a:extLst>
          </p:cNvPr>
          <p:cNvGrpSpPr/>
          <p:nvPr/>
        </p:nvGrpSpPr>
        <p:grpSpPr>
          <a:xfrm>
            <a:off x="2362985" y="2951692"/>
            <a:ext cx="7459745" cy="3260572"/>
            <a:chOff x="2362985" y="2951692"/>
            <a:chExt cx="7459745" cy="326057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0D144-1944-408C-A6B6-66B82D627870}"/>
                </a:ext>
              </a:extLst>
            </p:cNvPr>
            <p:cNvSpPr/>
            <p:nvPr/>
          </p:nvSpPr>
          <p:spPr>
            <a:xfrm>
              <a:off x="2362985" y="2951692"/>
              <a:ext cx="7459745" cy="326057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AEAC7A-5946-4FC2-8B04-F53DC4045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324" y="3031051"/>
              <a:ext cx="7285351" cy="309094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1F046A-747E-4813-BAD8-EC57575208DB}"/>
                </a:ext>
              </a:extLst>
            </p:cNvPr>
            <p:cNvSpPr txBox="1"/>
            <p:nvPr/>
          </p:nvSpPr>
          <p:spPr>
            <a:xfrm>
              <a:off x="8220173" y="5846493"/>
              <a:ext cx="15185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Source: 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medium.com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05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719C6F1-8250-4EAD-959B-36BB960804CA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 Project Architecture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A2255E-2CA2-4B98-94A4-577F29B85982}"/>
              </a:ext>
            </a:extLst>
          </p:cNvPr>
          <p:cNvGrpSpPr/>
          <p:nvPr/>
        </p:nvGrpSpPr>
        <p:grpSpPr>
          <a:xfrm>
            <a:off x="2618274" y="66462"/>
            <a:ext cx="790407" cy="790407"/>
            <a:chOff x="5833678" y="585323"/>
            <a:chExt cx="790407" cy="790407"/>
          </a:xfrm>
        </p:grpSpPr>
        <p:sp>
          <p:nvSpPr>
            <p:cNvPr id="70" name="Arc 3">
              <a:extLst>
                <a:ext uri="{FF2B5EF4-FFF2-40B4-BE49-F238E27FC236}">
                  <a16:creationId xmlns:a16="http://schemas.microsoft.com/office/drawing/2014/main" id="{E3A5F1D5-A67C-4334-ADD8-62316B676F3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801E172-53EB-4DE6-BB26-9A3B4C49DA2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FF8CDA-054A-49D6-BB08-3125AF26FF75}"/>
              </a:ext>
            </a:extLst>
          </p:cNvPr>
          <p:cNvSpPr txBox="1"/>
          <p:nvPr/>
        </p:nvSpPr>
        <p:spPr>
          <a:xfrm>
            <a:off x="2619278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1E4BF2-0C0C-4185-8375-5EB987333714}"/>
              </a:ext>
            </a:extLst>
          </p:cNvPr>
          <p:cNvGrpSpPr/>
          <p:nvPr/>
        </p:nvGrpSpPr>
        <p:grpSpPr>
          <a:xfrm>
            <a:off x="996563" y="1185553"/>
            <a:ext cx="10198639" cy="5112339"/>
            <a:chOff x="996563" y="1185553"/>
            <a:chExt cx="10198639" cy="51123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5EA5F2-FBD8-4C5F-BEDA-A7CD798748D5}"/>
                </a:ext>
              </a:extLst>
            </p:cNvPr>
            <p:cNvGrpSpPr/>
            <p:nvPr/>
          </p:nvGrpSpPr>
          <p:grpSpPr>
            <a:xfrm>
              <a:off x="996799" y="1185553"/>
              <a:ext cx="10198403" cy="1637414"/>
              <a:chOff x="996799" y="1185553"/>
              <a:chExt cx="10198403" cy="163741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0F23697-16B9-4776-A836-D106FF96DF05}"/>
                  </a:ext>
                </a:extLst>
              </p:cNvPr>
              <p:cNvGrpSpPr/>
              <p:nvPr/>
            </p:nvGrpSpPr>
            <p:grpSpPr>
              <a:xfrm>
                <a:off x="6975650" y="1185553"/>
                <a:ext cx="4219552" cy="1636258"/>
                <a:chOff x="2119704" y="1828256"/>
                <a:chExt cx="4219552" cy="1636258"/>
              </a:xfrm>
            </p:grpSpPr>
            <p:sp>
              <p:nvSpPr>
                <p:cNvPr id="9" name="Parallelogram 8">
                  <a:extLst>
                    <a:ext uri="{FF2B5EF4-FFF2-40B4-BE49-F238E27FC236}">
                      <a16:creationId xmlns:a16="http://schemas.microsoft.com/office/drawing/2014/main" id="{B9629144-5887-45AE-A826-CEAD441AC715}"/>
                    </a:ext>
                  </a:extLst>
                </p:cNvPr>
                <p:cNvSpPr/>
                <p:nvPr/>
              </p:nvSpPr>
              <p:spPr>
                <a:xfrm>
                  <a:off x="2119704" y="1832412"/>
                  <a:ext cx="3989398" cy="1395888"/>
                </a:xfrm>
                <a:prstGeom prst="parallelogram">
                  <a:avLst/>
                </a:prstGeom>
                <a:solidFill>
                  <a:schemeClr val="accent1">
                    <a:lumMod val="50000"/>
                    <a:alpha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0" name="Parallelogram 39">
                  <a:extLst>
                    <a:ext uri="{FF2B5EF4-FFF2-40B4-BE49-F238E27FC236}">
                      <a16:creationId xmlns:a16="http://schemas.microsoft.com/office/drawing/2014/main" id="{00325F33-4571-4F21-AA86-DF1E388E589D}"/>
                    </a:ext>
                  </a:extLst>
                </p:cNvPr>
                <p:cNvSpPr/>
                <p:nvPr/>
              </p:nvSpPr>
              <p:spPr>
                <a:xfrm>
                  <a:off x="2393819" y="2059833"/>
                  <a:ext cx="3945437" cy="1404681"/>
                </a:xfrm>
                <a:custGeom>
                  <a:avLst/>
                  <a:gdLst>
                    <a:gd name="connsiteX0" fmla="*/ 3206721 w 3401707"/>
                    <a:gd name="connsiteY0" fmla="*/ 0 h 1364082"/>
                    <a:gd name="connsiteX1" fmla="*/ 3401707 w 3401707"/>
                    <a:gd name="connsiteY1" fmla="*/ 0 h 1364082"/>
                    <a:gd name="connsiteX2" fmla="*/ 3060687 w 3401707"/>
                    <a:gd name="connsiteY2" fmla="*/ 1364082 h 1364082"/>
                    <a:gd name="connsiteX3" fmla="*/ 0 w 3401707"/>
                    <a:gd name="connsiteY3" fmla="*/ 1364082 h 1364082"/>
                    <a:gd name="connsiteX4" fmla="*/ 37796 w 3401707"/>
                    <a:gd name="connsiteY4" fmla="*/ 1212899 h 1364082"/>
                    <a:gd name="connsiteX5" fmla="*/ 2948478 w 3401707"/>
                    <a:gd name="connsiteY5" fmla="*/ 1212899 h 1364082"/>
                    <a:gd name="connsiteX6" fmla="*/ 3206721 w 3401707"/>
                    <a:gd name="connsiteY6" fmla="*/ 0 h 1364082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8478 w 3364222"/>
                    <a:gd name="connsiteY5" fmla="*/ 1221492 h 1372675"/>
                    <a:gd name="connsiteX6" fmla="*/ 3206721 w 3364222"/>
                    <a:gd name="connsiteY6" fmla="*/ 8593 h 1372675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0982 w 3364222"/>
                    <a:gd name="connsiteY5" fmla="*/ 1221492 h 1372675"/>
                    <a:gd name="connsiteX6" fmla="*/ 3206721 w 3364222"/>
                    <a:gd name="connsiteY6" fmla="*/ 8593 h 1372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4222" h="1372675">
                      <a:moveTo>
                        <a:pt x="3206721" y="8593"/>
                      </a:moveTo>
                      <a:lnTo>
                        <a:pt x="3364222" y="0"/>
                      </a:lnTo>
                      <a:lnTo>
                        <a:pt x="3060687" y="1372675"/>
                      </a:lnTo>
                      <a:lnTo>
                        <a:pt x="0" y="1372675"/>
                      </a:lnTo>
                      <a:lnTo>
                        <a:pt x="37796" y="1221492"/>
                      </a:lnTo>
                      <a:lnTo>
                        <a:pt x="2940982" y="1221492"/>
                      </a:lnTo>
                      <a:cubicBezTo>
                        <a:pt x="3042057" y="817192"/>
                        <a:pt x="3105646" y="412893"/>
                        <a:pt x="3206721" y="859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ED2F7D4-2BBA-4A2E-84CE-8AF27B2361A8}"/>
                    </a:ext>
                  </a:extLst>
                </p:cNvPr>
                <p:cNvGrpSpPr/>
                <p:nvPr/>
              </p:nvGrpSpPr>
              <p:grpSpPr>
                <a:xfrm>
                  <a:off x="2393818" y="1828256"/>
                  <a:ext cx="3405081" cy="1053786"/>
                  <a:chOff x="1727943" y="1461451"/>
                  <a:chExt cx="2583010" cy="1053786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E6BCBF4-069F-4110-ABB5-EBB032B52E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943" y="1868906"/>
                    <a:ext cx="258301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Google </a:t>
                    </a:r>
                    <a:r>
                      <a:rPr lang="en-US" altLang="ko-KR" dirty="0" err="1">
                        <a:solidFill>
                          <a:schemeClr val="bg1"/>
                        </a:solidFill>
                        <a:cs typeface="Arial" pitchFamily="34" charset="0"/>
                      </a:rPr>
                      <a:t>Colaboratory</a:t>
                    </a:r>
                    <a:endParaRPr lang="en-US" altLang="ko-KR" dirty="0">
                      <a:solidFill>
                        <a:schemeClr val="bg1"/>
                      </a:solidFill>
                      <a:cs typeface="Arial" pitchFamily="34" charset="0"/>
                    </a:endParaRP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Spyder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519DBA1-D06B-4626-A228-28FE022E8141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944" y="1461451"/>
                    <a:ext cx="213811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2000" b="1" dirty="0">
                        <a:solidFill>
                          <a:schemeClr val="bg1"/>
                        </a:solidFill>
                        <a:cs typeface="Arial" pitchFamily="34" charset="0"/>
                      </a:rPr>
                      <a:t>Platforms/IDEs used</a:t>
                    </a:r>
                    <a:endParaRPr lang="ko-KR" altLang="en-US" sz="2000" b="1" dirty="0">
                      <a:solidFill>
                        <a:schemeClr val="bg1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DEB2D99-D99A-486C-9DCB-F7F0D575F223}"/>
                  </a:ext>
                </a:extLst>
              </p:cNvPr>
              <p:cNvGrpSpPr/>
              <p:nvPr/>
            </p:nvGrpSpPr>
            <p:grpSpPr>
              <a:xfrm>
                <a:off x="996799" y="1190865"/>
                <a:ext cx="4219552" cy="1632102"/>
                <a:chOff x="2119704" y="1832412"/>
                <a:chExt cx="4219552" cy="1632102"/>
              </a:xfrm>
            </p:grpSpPr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4C91A881-A94B-495E-8BF7-6283923A8BC0}"/>
                    </a:ext>
                  </a:extLst>
                </p:cNvPr>
                <p:cNvSpPr/>
                <p:nvPr/>
              </p:nvSpPr>
              <p:spPr>
                <a:xfrm>
                  <a:off x="2119704" y="1832412"/>
                  <a:ext cx="3989398" cy="1395888"/>
                </a:xfrm>
                <a:prstGeom prst="parallelogram">
                  <a:avLst/>
                </a:prstGeom>
                <a:solidFill>
                  <a:schemeClr val="accent1">
                    <a:lumMod val="50000"/>
                    <a:alpha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18" name="Parallelogram 39">
                  <a:extLst>
                    <a:ext uri="{FF2B5EF4-FFF2-40B4-BE49-F238E27FC236}">
                      <a16:creationId xmlns:a16="http://schemas.microsoft.com/office/drawing/2014/main" id="{E32734EB-0DDC-4753-9DFE-F3E27236767C}"/>
                    </a:ext>
                  </a:extLst>
                </p:cNvPr>
                <p:cNvSpPr/>
                <p:nvPr/>
              </p:nvSpPr>
              <p:spPr>
                <a:xfrm>
                  <a:off x="2393819" y="2059833"/>
                  <a:ext cx="3945437" cy="1404681"/>
                </a:xfrm>
                <a:custGeom>
                  <a:avLst/>
                  <a:gdLst>
                    <a:gd name="connsiteX0" fmla="*/ 3206721 w 3401707"/>
                    <a:gd name="connsiteY0" fmla="*/ 0 h 1364082"/>
                    <a:gd name="connsiteX1" fmla="*/ 3401707 w 3401707"/>
                    <a:gd name="connsiteY1" fmla="*/ 0 h 1364082"/>
                    <a:gd name="connsiteX2" fmla="*/ 3060687 w 3401707"/>
                    <a:gd name="connsiteY2" fmla="*/ 1364082 h 1364082"/>
                    <a:gd name="connsiteX3" fmla="*/ 0 w 3401707"/>
                    <a:gd name="connsiteY3" fmla="*/ 1364082 h 1364082"/>
                    <a:gd name="connsiteX4" fmla="*/ 37796 w 3401707"/>
                    <a:gd name="connsiteY4" fmla="*/ 1212899 h 1364082"/>
                    <a:gd name="connsiteX5" fmla="*/ 2948478 w 3401707"/>
                    <a:gd name="connsiteY5" fmla="*/ 1212899 h 1364082"/>
                    <a:gd name="connsiteX6" fmla="*/ 3206721 w 3401707"/>
                    <a:gd name="connsiteY6" fmla="*/ 0 h 1364082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8478 w 3364222"/>
                    <a:gd name="connsiteY5" fmla="*/ 1221492 h 1372675"/>
                    <a:gd name="connsiteX6" fmla="*/ 3206721 w 3364222"/>
                    <a:gd name="connsiteY6" fmla="*/ 8593 h 1372675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0982 w 3364222"/>
                    <a:gd name="connsiteY5" fmla="*/ 1221492 h 1372675"/>
                    <a:gd name="connsiteX6" fmla="*/ 3206721 w 3364222"/>
                    <a:gd name="connsiteY6" fmla="*/ 8593 h 1372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4222" h="1372675">
                      <a:moveTo>
                        <a:pt x="3206721" y="8593"/>
                      </a:moveTo>
                      <a:lnTo>
                        <a:pt x="3364222" y="0"/>
                      </a:lnTo>
                      <a:lnTo>
                        <a:pt x="3060687" y="1372675"/>
                      </a:lnTo>
                      <a:lnTo>
                        <a:pt x="0" y="1372675"/>
                      </a:lnTo>
                      <a:lnTo>
                        <a:pt x="37796" y="1221492"/>
                      </a:lnTo>
                      <a:lnTo>
                        <a:pt x="2940982" y="1221492"/>
                      </a:lnTo>
                      <a:cubicBezTo>
                        <a:pt x="3042057" y="817192"/>
                        <a:pt x="3105646" y="412893"/>
                        <a:pt x="3206721" y="859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6A89FF2-0237-47AC-B2A1-4E1BF83CD8FA}"/>
                    </a:ext>
                  </a:extLst>
                </p:cNvPr>
                <p:cNvGrpSpPr/>
                <p:nvPr/>
              </p:nvGrpSpPr>
              <p:grpSpPr>
                <a:xfrm>
                  <a:off x="2406114" y="1847172"/>
                  <a:ext cx="3439619" cy="1059125"/>
                  <a:chOff x="1737271" y="1480367"/>
                  <a:chExt cx="2609210" cy="1059125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B5D68D-A079-46A3-B06B-942BDD126CD9}"/>
                      </a:ext>
                    </a:extLst>
                  </p:cNvPr>
                  <p:cNvSpPr txBox="1"/>
                  <p:nvPr/>
                </p:nvSpPr>
                <p:spPr>
                  <a:xfrm>
                    <a:off x="1746597" y="1893161"/>
                    <a:ext cx="2599884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 err="1">
                        <a:solidFill>
                          <a:schemeClr val="bg1"/>
                        </a:solidFill>
                        <a:cs typeface="Arial" pitchFamily="34" charset="0"/>
                      </a:rPr>
                      <a:t>Keras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, </a:t>
                    </a:r>
                    <a:r>
                      <a:rPr lang="en-US" altLang="ko-KR" dirty="0" err="1">
                        <a:solidFill>
                          <a:schemeClr val="bg1"/>
                        </a:solidFill>
                        <a:cs typeface="Arial" pitchFamily="34" charset="0"/>
                      </a:rPr>
                      <a:t>numpy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, Pillow (PIL), </a:t>
                    </a:r>
                    <a:r>
                      <a:rPr lang="en-US" altLang="ko-KR" dirty="0" err="1">
                        <a:solidFill>
                          <a:schemeClr val="bg1"/>
                        </a:solidFill>
                        <a:cs typeface="Arial" pitchFamily="34" charset="0"/>
                      </a:rPr>
                      <a:t>google.colab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, time, </a:t>
                    </a:r>
                    <a:r>
                      <a:rPr lang="en-US" altLang="ko-KR" dirty="0" err="1">
                        <a:solidFill>
                          <a:schemeClr val="bg1"/>
                        </a:solidFill>
                        <a:cs typeface="Arial" pitchFamily="34" charset="0"/>
                      </a:rPr>
                      <a:t>os</a:t>
                    </a:r>
                    <a:endParaRPr lang="en-US" altLang="ko-KR" dirty="0">
                      <a:solidFill>
                        <a:schemeClr val="bg1"/>
                      </a:solidFill>
                      <a:cs typeface="Arial" pitchFamily="34" charset="0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582F168-68AD-44B2-B559-EEF76D84539C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271" y="1480367"/>
                    <a:ext cx="213811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2000" b="1" dirty="0">
                        <a:solidFill>
                          <a:schemeClr val="bg1"/>
                        </a:solidFill>
                        <a:cs typeface="Arial" pitchFamily="34" charset="0"/>
                      </a:rPr>
                      <a:t>Python Libraries Used</a:t>
                    </a:r>
                    <a:endParaRPr lang="ko-KR" altLang="en-US" sz="2000" b="1" dirty="0">
                      <a:solidFill>
                        <a:schemeClr val="bg1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28C72DB-B6B5-460E-97B5-466856BA4E8D}"/>
                </a:ext>
              </a:extLst>
            </p:cNvPr>
            <p:cNvGrpSpPr/>
            <p:nvPr/>
          </p:nvGrpSpPr>
          <p:grpSpPr>
            <a:xfrm>
              <a:off x="996799" y="4640546"/>
              <a:ext cx="10198403" cy="1657346"/>
              <a:chOff x="996799" y="3055025"/>
              <a:chExt cx="10198403" cy="165734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0138116-DABA-47B4-9FA2-27CFDBA2DE90}"/>
                  </a:ext>
                </a:extLst>
              </p:cNvPr>
              <p:cNvGrpSpPr/>
              <p:nvPr/>
            </p:nvGrpSpPr>
            <p:grpSpPr>
              <a:xfrm>
                <a:off x="6975650" y="3076113"/>
                <a:ext cx="4219552" cy="1636258"/>
                <a:chOff x="2119704" y="1828256"/>
                <a:chExt cx="4219552" cy="1636258"/>
              </a:xfrm>
            </p:grpSpPr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76E57EDE-C063-440A-A7D5-EFE0D944A58C}"/>
                    </a:ext>
                  </a:extLst>
                </p:cNvPr>
                <p:cNvSpPr/>
                <p:nvPr/>
              </p:nvSpPr>
              <p:spPr>
                <a:xfrm>
                  <a:off x="2119704" y="1832412"/>
                  <a:ext cx="3989398" cy="1395888"/>
                </a:xfrm>
                <a:prstGeom prst="parallelogram">
                  <a:avLst/>
                </a:prstGeom>
                <a:solidFill>
                  <a:schemeClr val="accent1">
                    <a:lumMod val="50000"/>
                    <a:alpha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24" name="Parallelogram 39">
                  <a:extLst>
                    <a:ext uri="{FF2B5EF4-FFF2-40B4-BE49-F238E27FC236}">
                      <a16:creationId xmlns:a16="http://schemas.microsoft.com/office/drawing/2014/main" id="{3FAB0AC5-6818-4904-8C57-6696332B2176}"/>
                    </a:ext>
                  </a:extLst>
                </p:cNvPr>
                <p:cNvSpPr/>
                <p:nvPr/>
              </p:nvSpPr>
              <p:spPr>
                <a:xfrm>
                  <a:off x="2393819" y="2059833"/>
                  <a:ext cx="3945437" cy="1404681"/>
                </a:xfrm>
                <a:custGeom>
                  <a:avLst/>
                  <a:gdLst>
                    <a:gd name="connsiteX0" fmla="*/ 3206721 w 3401707"/>
                    <a:gd name="connsiteY0" fmla="*/ 0 h 1364082"/>
                    <a:gd name="connsiteX1" fmla="*/ 3401707 w 3401707"/>
                    <a:gd name="connsiteY1" fmla="*/ 0 h 1364082"/>
                    <a:gd name="connsiteX2" fmla="*/ 3060687 w 3401707"/>
                    <a:gd name="connsiteY2" fmla="*/ 1364082 h 1364082"/>
                    <a:gd name="connsiteX3" fmla="*/ 0 w 3401707"/>
                    <a:gd name="connsiteY3" fmla="*/ 1364082 h 1364082"/>
                    <a:gd name="connsiteX4" fmla="*/ 37796 w 3401707"/>
                    <a:gd name="connsiteY4" fmla="*/ 1212899 h 1364082"/>
                    <a:gd name="connsiteX5" fmla="*/ 2948478 w 3401707"/>
                    <a:gd name="connsiteY5" fmla="*/ 1212899 h 1364082"/>
                    <a:gd name="connsiteX6" fmla="*/ 3206721 w 3401707"/>
                    <a:gd name="connsiteY6" fmla="*/ 0 h 1364082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8478 w 3364222"/>
                    <a:gd name="connsiteY5" fmla="*/ 1221492 h 1372675"/>
                    <a:gd name="connsiteX6" fmla="*/ 3206721 w 3364222"/>
                    <a:gd name="connsiteY6" fmla="*/ 8593 h 1372675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0982 w 3364222"/>
                    <a:gd name="connsiteY5" fmla="*/ 1221492 h 1372675"/>
                    <a:gd name="connsiteX6" fmla="*/ 3206721 w 3364222"/>
                    <a:gd name="connsiteY6" fmla="*/ 8593 h 1372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4222" h="1372675">
                      <a:moveTo>
                        <a:pt x="3206721" y="8593"/>
                      </a:moveTo>
                      <a:lnTo>
                        <a:pt x="3364222" y="0"/>
                      </a:lnTo>
                      <a:lnTo>
                        <a:pt x="3060687" y="1372675"/>
                      </a:lnTo>
                      <a:lnTo>
                        <a:pt x="0" y="1372675"/>
                      </a:lnTo>
                      <a:lnTo>
                        <a:pt x="37796" y="1221492"/>
                      </a:lnTo>
                      <a:lnTo>
                        <a:pt x="2940982" y="1221492"/>
                      </a:lnTo>
                      <a:cubicBezTo>
                        <a:pt x="3042057" y="817192"/>
                        <a:pt x="3105646" y="412893"/>
                        <a:pt x="3206721" y="859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818CED7-340C-41BC-9C52-4FEBF369D0C5}"/>
                    </a:ext>
                  </a:extLst>
                </p:cNvPr>
                <p:cNvGrpSpPr/>
                <p:nvPr/>
              </p:nvGrpSpPr>
              <p:grpSpPr>
                <a:xfrm>
                  <a:off x="2393819" y="1828256"/>
                  <a:ext cx="3356353" cy="1281981"/>
                  <a:chOff x="1727944" y="1461451"/>
                  <a:chExt cx="2546046" cy="1281981"/>
                </a:xfrm>
              </p:grpSpPr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6FBF7C4-2E31-4DD7-86BB-064B3A9B6743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944" y="1820102"/>
                    <a:ext cx="2546046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Generated images in grid</a:t>
                    </a:r>
                  </a:p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Model state and weights in .h5 files at completion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1362240-4611-497D-9C91-71FCB36E33DD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944" y="1461451"/>
                    <a:ext cx="213811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2000" b="1" dirty="0">
                        <a:solidFill>
                          <a:schemeClr val="bg1"/>
                        </a:solidFill>
                        <a:cs typeface="Arial" pitchFamily="34" charset="0"/>
                      </a:rPr>
                      <a:t>Output</a:t>
                    </a:r>
                    <a:endParaRPr lang="ko-KR" altLang="en-US" sz="2000" b="1" dirty="0">
                      <a:solidFill>
                        <a:schemeClr val="bg1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520A6A8-91B0-4580-AEA0-54C58A15DCFE}"/>
                  </a:ext>
                </a:extLst>
              </p:cNvPr>
              <p:cNvGrpSpPr/>
              <p:nvPr/>
            </p:nvGrpSpPr>
            <p:grpSpPr>
              <a:xfrm>
                <a:off x="996799" y="3055025"/>
                <a:ext cx="4219552" cy="1657314"/>
                <a:chOff x="2119704" y="1807200"/>
                <a:chExt cx="4219552" cy="1657314"/>
              </a:xfrm>
            </p:grpSpPr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64772B0F-B534-4F36-9770-2A97D734FD43}"/>
                    </a:ext>
                  </a:extLst>
                </p:cNvPr>
                <p:cNvSpPr/>
                <p:nvPr/>
              </p:nvSpPr>
              <p:spPr>
                <a:xfrm>
                  <a:off x="2119704" y="1832412"/>
                  <a:ext cx="3989398" cy="1395888"/>
                </a:xfrm>
                <a:prstGeom prst="parallelogram">
                  <a:avLst/>
                </a:prstGeom>
                <a:solidFill>
                  <a:schemeClr val="accent1">
                    <a:lumMod val="50000"/>
                    <a:alpha val="50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sp>
              <p:nvSpPr>
                <p:cNvPr id="30" name="Parallelogram 39">
                  <a:extLst>
                    <a:ext uri="{FF2B5EF4-FFF2-40B4-BE49-F238E27FC236}">
                      <a16:creationId xmlns:a16="http://schemas.microsoft.com/office/drawing/2014/main" id="{57EC409C-7E92-4597-B8E0-586146BD0254}"/>
                    </a:ext>
                  </a:extLst>
                </p:cNvPr>
                <p:cNvSpPr/>
                <p:nvPr/>
              </p:nvSpPr>
              <p:spPr>
                <a:xfrm>
                  <a:off x="2393819" y="2059833"/>
                  <a:ext cx="3945437" cy="1404681"/>
                </a:xfrm>
                <a:custGeom>
                  <a:avLst/>
                  <a:gdLst>
                    <a:gd name="connsiteX0" fmla="*/ 3206721 w 3401707"/>
                    <a:gd name="connsiteY0" fmla="*/ 0 h 1364082"/>
                    <a:gd name="connsiteX1" fmla="*/ 3401707 w 3401707"/>
                    <a:gd name="connsiteY1" fmla="*/ 0 h 1364082"/>
                    <a:gd name="connsiteX2" fmla="*/ 3060687 w 3401707"/>
                    <a:gd name="connsiteY2" fmla="*/ 1364082 h 1364082"/>
                    <a:gd name="connsiteX3" fmla="*/ 0 w 3401707"/>
                    <a:gd name="connsiteY3" fmla="*/ 1364082 h 1364082"/>
                    <a:gd name="connsiteX4" fmla="*/ 37796 w 3401707"/>
                    <a:gd name="connsiteY4" fmla="*/ 1212899 h 1364082"/>
                    <a:gd name="connsiteX5" fmla="*/ 2948478 w 3401707"/>
                    <a:gd name="connsiteY5" fmla="*/ 1212899 h 1364082"/>
                    <a:gd name="connsiteX6" fmla="*/ 3206721 w 3401707"/>
                    <a:gd name="connsiteY6" fmla="*/ 0 h 1364082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8478 w 3364222"/>
                    <a:gd name="connsiteY5" fmla="*/ 1221492 h 1372675"/>
                    <a:gd name="connsiteX6" fmla="*/ 3206721 w 3364222"/>
                    <a:gd name="connsiteY6" fmla="*/ 8593 h 1372675"/>
                    <a:gd name="connsiteX0" fmla="*/ 3206721 w 3364222"/>
                    <a:gd name="connsiteY0" fmla="*/ 8593 h 1372675"/>
                    <a:gd name="connsiteX1" fmla="*/ 3364222 w 3364222"/>
                    <a:gd name="connsiteY1" fmla="*/ 0 h 1372675"/>
                    <a:gd name="connsiteX2" fmla="*/ 3060687 w 3364222"/>
                    <a:gd name="connsiteY2" fmla="*/ 1372675 h 1372675"/>
                    <a:gd name="connsiteX3" fmla="*/ 0 w 3364222"/>
                    <a:gd name="connsiteY3" fmla="*/ 1372675 h 1372675"/>
                    <a:gd name="connsiteX4" fmla="*/ 37796 w 3364222"/>
                    <a:gd name="connsiteY4" fmla="*/ 1221492 h 1372675"/>
                    <a:gd name="connsiteX5" fmla="*/ 2940982 w 3364222"/>
                    <a:gd name="connsiteY5" fmla="*/ 1221492 h 1372675"/>
                    <a:gd name="connsiteX6" fmla="*/ 3206721 w 3364222"/>
                    <a:gd name="connsiteY6" fmla="*/ 8593 h 1372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64222" h="1372675">
                      <a:moveTo>
                        <a:pt x="3206721" y="8593"/>
                      </a:moveTo>
                      <a:lnTo>
                        <a:pt x="3364222" y="0"/>
                      </a:lnTo>
                      <a:lnTo>
                        <a:pt x="3060687" y="1372675"/>
                      </a:lnTo>
                      <a:lnTo>
                        <a:pt x="0" y="1372675"/>
                      </a:lnTo>
                      <a:lnTo>
                        <a:pt x="37796" y="1221492"/>
                      </a:lnTo>
                      <a:lnTo>
                        <a:pt x="2940982" y="1221492"/>
                      </a:lnTo>
                      <a:cubicBezTo>
                        <a:pt x="3042057" y="817192"/>
                        <a:pt x="3105646" y="412893"/>
                        <a:pt x="3206721" y="859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5852A02-920B-45B3-8155-F345A7EEC0C6}"/>
                    </a:ext>
                  </a:extLst>
                </p:cNvPr>
                <p:cNvGrpSpPr/>
                <p:nvPr/>
              </p:nvGrpSpPr>
              <p:grpSpPr>
                <a:xfrm>
                  <a:off x="2280627" y="1807200"/>
                  <a:ext cx="3469545" cy="1346466"/>
                  <a:chOff x="1642080" y="1440395"/>
                  <a:chExt cx="2631911" cy="1346466"/>
                </a:xfrm>
              </p:grpSpPr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000703A-CEEA-460D-BC38-AE61EBAC694D}"/>
                      </a:ext>
                    </a:extLst>
                  </p:cNvPr>
                  <p:cNvSpPr txBox="1"/>
                  <p:nvPr/>
                </p:nvSpPr>
                <p:spPr>
                  <a:xfrm>
                    <a:off x="1642080" y="1863531"/>
                    <a:ext cx="2631911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Image dataset resized to 128 x 128 and compressed into a single .</a:t>
                    </a:r>
                    <a:r>
                      <a:rPr lang="en-US" altLang="ko-KR" dirty="0" err="1">
                        <a:solidFill>
                          <a:schemeClr val="bg1"/>
                        </a:solidFill>
                        <a:cs typeface="Arial" pitchFamily="34" charset="0"/>
                      </a:rPr>
                      <a:t>npy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cs typeface="Arial" pitchFamily="34" charset="0"/>
                      </a:rPr>
                      <a:t> file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729AA788-9C5E-4786-A1A9-064D4F4C34C6}"/>
                      </a:ext>
                    </a:extLst>
                  </p:cNvPr>
                  <p:cNvSpPr txBox="1"/>
                  <p:nvPr/>
                </p:nvSpPr>
                <p:spPr>
                  <a:xfrm>
                    <a:off x="1737271" y="1440395"/>
                    <a:ext cx="213811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r>
                      <a:rPr lang="en-US" altLang="ko-KR" sz="2000" b="1" dirty="0">
                        <a:solidFill>
                          <a:schemeClr val="bg1"/>
                        </a:solidFill>
                        <a:cs typeface="Arial" pitchFamily="34" charset="0"/>
                      </a:rPr>
                      <a:t>Input</a:t>
                    </a:r>
                    <a:endParaRPr lang="ko-KR" altLang="en-US" sz="2000" b="1" dirty="0">
                      <a:solidFill>
                        <a:schemeClr val="bg1"/>
                      </a:solidFill>
                      <a:cs typeface="Arial" pitchFamily="34" charset="0"/>
                    </a:endParaRP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C63473F-494A-4FA7-B9EB-6712D860D9CF}"/>
                </a:ext>
              </a:extLst>
            </p:cNvPr>
            <p:cNvGrpSpPr/>
            <p:nvPr/>
          </p:nvGrpSpPr>
          <p:grpSpPr>
            <a:xfrm>
              <a:off x="996563" y="3049291"/>
              <a:ext cx="9968485" cy="1395888"/>
              <a:chOff x="2119704" y="1832412"/>
              <a:chExt cx="3989398" cy="1395888"/>
            </a:xfrm>
          </p:grpSpPr>
          <p:sp>
            <p:nvSpPr>
              <p:cNvPr id="35" name="Parallelogram 34">
                <a:extLst>
                  <a:ext uri="{FF2B5EF4-FFF2-40B4-BE49-F238E27FC236}">
                    <a16:creationId xmlns:a16="http://schemas.microsoft.com/office/drawing/2014/main" id="{E1FBAD72-4E8E-446D-9926-446A042077F3}"/>
                  </a:ext>
                </a:extLst>
              </p:cNvPr>
              <p:cNvSpPr/>
              <p:nvPr/>
            </p:nvSpPr>
            <p:spPr>
              <a:xfrm>
                <a:off x="2119704" y="1832412"/>
                <a:ext cx="3989398" cy="1395888"/>
              </a:xfrm>
              <a:prstGeom prst="parallelogram">
                <a:avLst/>
              </a:prstGeom>
              <a:solidFill>
                <a:schemeClr val="accent1">
                  <a:lumMod val="50000"/>
                  <a:alpha val="50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65C0792-3CA3-4BD6-9B4D-7894A5270E29}"/>
                  </a:ext>
                </a:extLst>
              </p:cNvPr>
              <p:cNvGrpSpPr/>
              <p:nvPr/>
            </p:nvGrpSpPr>
            <p:grpSpPr>
              <a:xfrm>
                <a:off x="2229500" y="1918261"/>
                <a:ext cx="3792162" cy="992595"/>
                <a:chOff x="1603295" y="1551456"/>
                <a:chExt cx="2876640" cy="992595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89ED572-0A97-4E1E-95D5-088164F5769E}"/>
                    </a:ext>
                  </a:extLst>
                </p:cNvPr>
                <p:cNvSpPr txBox="1"/>
                <p:nvPr/>
              </p:nvSpPr>
              <p:spPr>
                <a:xfrm>
                  <a:off x="1603295" y="1897720"/>
                  <a:ext cx="28766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No. of images to preview, no. of epochs after which to preview, noise size, epochs, batch size, generated resolution, image size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F005BF7-4EAB-4B48-8783-DF9E298B3ABA}"/>
                    </a:ext>
                  </a:extLst>
                </p:cNvPr>
                <p:cNvSpPr txBox="1"/>
                <p:nvPr/>
              </p:nvSpPr>
              <p:spPr>
                <a:xfrm>
                  <a:off x="1603295" y="1551456"/>
                  <a:ext cx="2138114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Configurable Parameters</a:t>
                  </a:r>
                  <a:endParaRPr lang="ko-KR" altLang="en-US" sz="20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08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10000"/>
    </mc:Choice>
    <mc:Fallback xmlns=""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EEEA2C7-4678-4FCA-B3DC-A0B070F17060}"/>
              </a:ext>
            </a:extLst>
          </p:cNvPr>
          <p:cNvSpPr/>
          <p:nvPr/>
        </p:nvSpPr>
        <p:spPr>
          <a:xfrm>
            <a:off x="1630836" y="1379034"/>
            <a:ext cx="8927184" cy="5051159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ortrait">
            <a:hlinkClick r:id="" action="ppaction://media"/>
            <a:extLst>
              <a:ext uri="{FF2B5EF4-FFF2-40B4-BE49-F238E27FC236}">
                <a16:creationId xmlns:a16="http://schemas.microsoft.com/office/drawing/2014/main" id="{A8738561-4F72-4346-B984-12A304D55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7971" y="1416742"/>
            <a:ext cx="8836058" cy="497028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D22E144-9898-4ED1-B2C9-BB103653F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DCF4A5-9071-40DC-AA4C-FEBDD25DD8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846" y="6420766"/>
            <a:ext cx="1537154" cy="437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E810-191C-44CA-AD1C-13313CE278D8}"/>
              </a:ext>
            </a:extLst>
          </p:cNvPr>
          <p:cNvSpPr txBox="1"/>
          <p:nvPr/>
        </p:nvSpPr>
        <p:spPr>
          <a:xfrm>
            <a:off x="0" y="-4616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   Results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E133F-0561-42B5-9DDC-474CB1B4A7EB}"/>
              </a:ext>
            </a:extLst>
          </p:cNvPr>
          <p:cNvSpPr txBox="1"/>
          <p:nvPr/>
        </p:nvSpPr>
        <p:spPr>
          <a:xfrm>
            <a:off x="0" y="96949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2049B5-5A08-4136-87D1-AC06E1E66714}"/>
              </a:ext>
            </a:extLst>
          </p:cNvPr>
          <p:cNvGrpSpPr/>
          <p:nvPr/>
        </p:nvGrpSpPr>
        <p:grpSpPr>
          <a:xfrm>
            <a:off x="4530966" y="66462"/>
            <a:ext cx="790407" cy="790407"/>
            <a:chOff x="5833678" y="585323"/>
            <a:chExt cx="790407" cy="790407"/>
          </a:xfrm>
        </p:grpSpPr>
        <p:sp>
          <p:nvSpPr>
            <p:cNvPr id="7" name="Arc 3">
              <a:extLst>
                <a:ext uri="{FF2B5EF4-FFF2-40B4-BE49-F238E27FC236}">
                  <a16:creationId xmlns:a16="http://schemas.microsoft.com/office/drawing/2014/main" id="{4520F6BB-C8EB-4AAF-B190-1CAA160D0810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A4FEE-7B50-4FE6-B2AD-2F8B30C7C8E0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2EE719-01F9-44E9-B449-388ED03E49C0}"/>
              </a:ext>
            </a:extLst>
          </p:cNvPr>
          <p:cNvSpPr txBox="1"/>
          <p:nvPr/>
        </p:nvSpPr>
        <p:spPr>
          <a:xfrm>
            <a:off x="4531970" y="22110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507C8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7C8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AFF738-3C89-48CD-9867-3BE70641103C}"/>
              </a:ext>
            </a:extLst>
          </p:cNvPr>
          <p:cNvSpPr txBox="1"/>
          <p:nvPr/>
        </p:nvSpPr>
        <p:spPr>
          <a:xfrm>
            <a:off x="0" y="969497"/>
            <a:ext cx="12192000" cy="40011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Progress visualization : Portrait dataset (6000 images)</a:t>
            </a:r>
          </a:p>
        </p:txBody>
      </p:sp>
    </p:spTree>
    <p:extLst>
      <p:ext uri="{BB962C8B-B14F-4D97-AF65-F5344CB8AC3E}">
        <p14:creationId xmlns:p14="http://schemas.microsoft.com/office/powerpoint/2010/main" val="17860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966</Words>
  <Application>Microsoft Macintosh PowerPoint</Application>
  <PresentationFormat>Widescreen</PresentationFormat>
  <Paragraphs>298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Sunit Nair</dc:creator>
  <cp:lastModifiedBy>Ruiwen Zhang</cp:lastModifiedBy>
  <cp:revision>138</cp:revision>
  <dcterms:created xsi:type="dcterms:W3CDTF">2020-04-10T16:15:10Z</dcterms:created>
  <dcterms:modified xsi:type="dcterms:W3CDTF">2020-04-15T00:27:06Z</dcterms:modified>
</cp:coreProperties>
</file>